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6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52"/>
    <p:restoredTop sz="94650"/>
  </p:normalViewPr>
  <p:slideViewPr>
    <p:cSldViewPr snapToGrid="0" snapToObjects="1">
      <p:cViewPr varScale="1">
        <p:scale>
          <a:sx n="70" d="100"/>
          <a:sy n="70" d="100"/>
        </p:scale>
        <p:origin x="216" y="125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9BA3E8-50E6-CA46-B1DA-3665430751FE}" type="datetimeFigureOut">
              <a:rPr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8F7F62-EF69-4146-B7BB-7D74F198FAB0}" type="slidenum">
              <a:rPr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83C02-C559-0F40-ABBE-EB7648E2583E}" type="datetimeFigureOut">
              <a:rPr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CD4890-EE05-E745-9D11-AC091E3F9BB5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8732" y="4301378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分区是最小的并行单位</a:t>
            </a:r>
            <a:br>
              <a:rPr kumimoji="1" lang="en-US" altLang="zh-CN" sz="2000"/>
            </a:br>
            <a:r>
              <a:rPr kumimoji="1" lang="zh-CN" altLang="en-US" sz="2000"/>
              <a:t>一个消费者可以消费多个分区</a:t>
            </a:r>
            <a:br>
              <a:rPr kumimoji="1" lang="en-US" altLang="zh-CN" sz="2000"/>
            </a:br>
            <a:r>
              <a:rPr kumimoji="1" lang="zh-CN" altLang="en-US" sz="2000"/>
              <a:t>一个分区可以被多个消费者组里的消费者消费</a:t>
            </a:r>
            <a:br>
              <a:rPr kumimoji="1" lang="en-US" altLang="zh-CN" sz="2000"/>
            </a:br>
            <a:r>
              <a:rPr kumimoji="1" lang="zh-CN" altLang="en-US" sz="2000"/>
              <a:t>但是，一个分区不能同时被同一个消费者组里的多个消费者消费</a:t>
            </a:r>
            <a:endParaRPr kumimoji="1" lang="zh-CN" altLang="en-US" sz="200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40612" y="958538"/>
            <a:ext cx="5393266" cy="286730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生产者（至多一次）</a:t>
            </a:r>
            <a:endParaRPr kumimoji="1" lang="zh-CN" altLang="en-US" sz="2000"/>
          </a:p>
        </p:txBody>
      </p:sp>
      <p:sp>
        <p:nvSpPr>
          <p:cNvPr id="3" name="矩形 2"/>
          <p:cNvSpPr/>
          <p:nvPr/>
        </p:nvSpPr>
        <p:spPr>
          <a:xfrm>
            <a:off x="2393440" y="2294468"/>
            <a:ext cx="1363133" cy="2372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/>
              <a:t>Broker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86776" y="3167264"/>
            <a:ext cx="1363133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Consumer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27586" y="2921000"/>
            <a:ext cx="840828" cy="358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Topic</a:t>
            </a: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627586" y="3812628"/>
            <a:ext cx="840828" cy="358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offset</a:t>
            </a:r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566382" y="2828227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再读取消息</a:t>
            </a:r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566382" y="386473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先提交消费位置</a:t>
            </a:r>
            <a:endParaRPr kumimoji="1" lang="zh-CN" altLang="en-US"/>
          </a:p>
        </p:txBody>
      </p:sp>
      <p:cxnSp>
        <p:nvCxnSpPr>
          <p:cNvPr id="9" name="直线箭头连接符 8"/>
          <p:cNvCxnSpPr>
            <a:stCxn id="11" idx="3"/>
          </p:cNvCxnSpPr>
          <p:nvPr/>
        </p:nvCxnSpPr>
        <p:spPr>
          <a:xfrm flipV="1">
            <a:off x="3468414" y="3636579"/>
            <a:ext cx="3118362" cy="3551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H="1" flipV="1">
            <a:off x="3468414" y="3090041"/>
            <a:ext cx="3118362" cy="262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精确一次</a:t>
            </a:r>
            <a:endParaRPr kumimoji="1"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879042" y="2210637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在</a:t>
            </a:r>
            <a:r>
              <a:rPr lang="en-GB" altLang="zh-CN"/>
              <a:t>Kafka 0.11.0 </a:t>
            </a:r>
            <a:r>
              <a:rPr lang="zh-CN" altLang="en-GB"/>
              <a:t>及</a:t>
            </a:r>
            <a:r>
              <a:rPr lang="zh-CN" altLang="en-US"/>
              <a:t>之后的版本才实现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1572768" y="1428496"/>
            <a:ext cx="6004904" cy="48991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kumimoji="1" lang="zh-CN" altLang="en-US" sz="3200"/>
              <a:t>生产者</a:t>
            </a:r>
            <a:endParaRPr kumimoji="1" lang="zh-CN" altLang="en-US" sz="3200"/>
          </a:p>
        </p:txBody>
      </p:sp>
      <p:sp>
        <p:nvSpPr>
          <p:cNvPr id="4" name="矩形 3"/>
          <p:cNvSpPr/>
          <p:nvPr/>
        </p:nvSpPr>
        <p:spPr>
          <a:xfrm>
            <a:off x="3986784" y="2149856"/>
            <a:ext cx="3438144" cy="37023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kumimoji="1" lang="zh-CN" altLang="en-US" sz="2000"/>
              <a:t>缓冲区（</a:t>
            </a:r>
            <a:r>
              <a:rPr kumimoji="1" lang="en-US" altLang="zh-CN" sz="2000"/>
              <a:t>buffer.memory</a:t>
            </a:r>
            <a:r>
              <a:rPr kumimoji="1" lang="zh-CN" altLang="en-US" sz="2000"/>
              <a:t>）</a:t>
            </a:r>
            <a:endParaRPr kumimoji="1" lang="zh-CN" altLang="en-US" sz="2000"/>
          </a:p>
        </p:txBody>
      </p:sp>
      <p:sp>
        <p:nvSpPr>
          <p:cNvPr id="5" name="矩形 4"/>
          <p:cNvSpPr/>
          <p:nvPr/>
        </p:nvSpPr>
        <p:spPr>
          <a:xfrm>
            <a:off x="4956048" y="3017520"/>
            <a:ext cx="1426464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P0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56048" y="3923792"/>
            <a:ext cx="1426464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956048" y="4893056"/>
            <a:ext cx="1426464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07464" y="3017520"/>
            <a:ext cx="1502664" cy="46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消息</a:t>
            </a:r>
            <a:endParaRPr kumimoji="1" lang="zh-CN" altLang="en-US"/>
          </a:p>
        </p:txBody>
      </p:sp>
      <p:cxnSp>
        <p:nvCxnSpPr>
          <p:cNvPr id="11" name="直线箭头连接符 10"/>
          <p:cNvCxnSpPr/>
          <p:nvPr/>
        </p:nvCxnSpPr>
        <p:spPr>
          <a:xfrm>
            <a:off x="3310128" y="3273552"/>
            <a:ext cx="164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>
            <a:off x="3291840" y="4207256"/>
            <a:ext cx="164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3310128" y="5176520"/>
            <a:ext cx="1645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6382512" y="3300984"/>
            <a:ext cx="18154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6163056" y="4196588"/>
            <a:ext cx="2034884" cy="2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>
            <a:off x="6163056" y="5176520"/>
            <a:ext cx="2034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197940" y="3017520"/>
            <a:ext cx="1502664" cy="2442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Broker</a:t>
            </a:r>
            <a:endParaRPr kumimoji="1"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7747180" y="2293357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后台</a:t>
            </a:r>
            <a:r>
              <a:rPr kumimoji="1" lang="en-US" altLang="zh-CN"/>
              <a:t>IO</a:t>
            </a:r>
            <a:r>
              <a:rPr kumimoji="1" lang="zh-CN" altLang="en-US"/>
              <a:t>线程</a:t>
            </a:r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807464" y="3919395"/>
            <a:ext cx="1502664" cy="46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消息</a:t>
            </a:r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1833372" y="4821270"/>
            <a:ext cx="1502664" cy="468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消息</a:t>
            </a:r>
            <a:endParaRPr kumimoji="1"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720091" y="264652"/>
            <a:ext cx="266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/>
              <a:t>send() </a:t>
            </a:r>
            <a:r>
              <a:rPr kumimoji="1" lang="zh-CN" altLang="en-US" sz="2800"/>
              <a:t>异步发送</a:t>
            </a:r>
            <a:endParaRPr kumimoji="1" lang="en-US" altLang="zh-CN" sz="2800"/>
          </a:p>
        </p:txBody>
      </p:sp>
      <p:sp>
        <p:nvSpPr>
          <p:cNvPr id="38" name="文本框 37"/>
          <p:cNvSpPr txBox="1"/>
          <p:nvPr/>
        </p:nvSpPr>
        <p:spPr>
          <a:xfrm>
            <a:off x="5089634" y="356412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batch.size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同步发送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0624" y="2322576"/>
            <a:ext cx="11354390" cy="335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/>
              <a:t>Future&lt;RecordMetadata&gt; result = </a:t>
            </a:r>
            <a:endParaRPr lang="en-GB" altLang="zh-CN"/>
          </a:p>
          <a:p>
            <a:r>
              <a:rPr lang="en-GB" altLang="zh-CN"/>
              <a:t>		producer.send(new ProducerRecord&lt;String, String&gt;("mytopic", "" + (i % 5), Integer.</a:t>
            </a:r>
            <a:r>
              <a:rPr lang="en-GB" altLang="zh-CN" i="1">
                <a:effectLst/>
              </a:rPr>
              <a:t>toString</a:t>
            </a:r>
            <a:r>
              <a:rPr lang="en-GB" altLang="zh-CN"/>
              <a:t>(i)));</a:t>
            </a:r>
            <a:br>
              <a:rPr lang="en-GB" altLang="zh-CN"/>
            </a:br>
            <a:br>
              <a:rPr lang="en-GB" altLang="zh-CN"/>
            </a:br>
            <a:br>
              <a:rPr lang="en-GB" altLang="zh-CN"/>
            </a:br>
            <a:r>
              <a:rPr lang="en-GB" altLang="zh-CN"/>
              <a:t>try {</a:t>
            </a:r>
            <a:br>
              <a:rPr lang="en-GB" altLang="zh-CN"/>
            </a:br>
            <a:r>
              <a:rPr lang="en-GB" altLang="zh-CN" sz="3200">
                <a:solidFill>
                  <a:srgbClr val="FF0000"/>
                </a:solidFill>
              </a:rPr>
              <a:t>    RecordMetadata recordMetadata = result.get();</a:t>
            </a:r>
            <a:br>
              <a:rPr lang="en-GB" altLang="zh-CN" sz="3200">
                <a:solidFill>
                  <a:srgbClr val="FF0000"/>
                </a:solidFill>
              </a:rPr>
            </a:br>
            <a:r>
              <a:rPr lang="en-GB" altLang="zh-CN"/>
              <a:t>} catch (InterruptedException e) {</a:t>
            </a:r>
            <a:br>
              <a:rPr lang="en-GB" altLang="zh-CN"/>
            </a:br>
            <a:r>
              <a:rPr lang="en-GB" altLang="zh-CN"/>
              <a:t>    e.printStackTrace();</a:t>
            </a:r>
            <a:br>
              <a:rPr lang="en-GB" altLang="zh-CN"/>
            </a:br>
            <a:r>
              <a:rPr lang="en-GB" altLang="zh-CN"/>
              <a:t>} catch (ExecutionException e) {</a:t>
            </a:r>
            <a:br>
              <a:rPr lang="en-GB" altLang="zh-CN"/>
            </a:br>
            <a:r>
              <a:rPr lang="en-GB" altLang="zh-CN"/>
              <a:t>    e.printStackTrace();</a:t>
            </a:r>
            <a:br>
              <a:rPr lang="en-GB" altLang="zh-CN"/>
            </a:br>
            <a:r>
              <a:rPr lang="en-GB" altLang="zh-CN"/>
              <a:t>}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批量发送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8200" y="1865376"/>
            <a:ext cx="1154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linger.ms</a:t>
            </a:r>
            <a:endParaRPr kumimoji="1" lang="en-US" altLang="zh-CN"/>
          </a:p>
          <a:p>
            <a:r>
              <a:rPr kumimoji="1" lang="en-US" altLang="zh-CN"/>
              <a:t>Batch.size</a:t>
            </a:r>
            <a:endParaRPr kumimoji="1" lang="en-US" altLang="zh-CN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消息确认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44880" y="2084832"/>
            <a:ext cx="7344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All</a:t>
            </a:r>
            <a:r>
              <a:rPr kumimoji="1" lang="zh-CN" altLang="en-US"/>
              <a:t> </a:t>
            </a:r>
            <a:r>
              <a:rPr kumimoji="1" lang="en-US" altLang="zh-CN"/>
              <a:t>-1</a:t>
            </a:r>
            <a:endParaRPr kumimoji="1" lang="en-US" altLang="zh-CN"/>
          </a:p>
          <a:p>
            <a:r>
              <a:rPr kumimoji="1" lang="en-US" altLang="zh-CN"/>
              <a:t>0</a:t>
            </a:r>
            <a:endParaRPr kumimoji="1" lang="en-US" altLang="zh-CN"/>
          </a:p>
          <a:p>
            <a:r>
              <a:rPr kumimoji="1" lang="en-US" altLang="zh-CN"/>
              <a:t>1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79643"/>
          </a:xfrm>
        </p:spPr>
        <p:txBody>
          <a:bodyPr>
            <a:normAutofit/>
          </a:bodyPr>
          <a:lstStyle/>
          <a:p>
            <a:r>
              <a:rPr lang="zh-CN" altLang="en-US"/>
              <a:t>至多一次</a:t>
            </a: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br>
              <a:rPr lang="en-US" altLang="zh-CN"/>
            </a:br>
            <a:r>
              <a:rPr lang="zh-CN" altLang="en-US"/>
              <a:t>至少一次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38200" y="2331616"/>
            <a:ext cx="282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Acks =0</a:t>
            </a:r>
            <a:endParaRPr kumimoji="1" lang="en-US" altLang="zh-CN"/>
          </a:p>
          <a:p>
            <a:r>
              <a:rPr kumimoji="1" lang="zh-CN" altLang="en-US"/>
              <a:t>或</a:t>
            </a:r>
            <a:endParaRPr kumimoji="1" lang="en-US" altLang="zh-CN"/>
          </a:p>
          <a:p>
            <a:r>
              <a:rPr kumimoji="1" lang="en-US" altLang="zh-CN"/>
              <a:t>Acks</a:t>
            </a:r>
            <a:r>
              <a:rPr kumimoji="1" lang="zh-CN" altLang="en-US"/>
              <a:t> </a:t>
            </a:r>
            <a:r>
              <a:rPr kumimoji="1" lang="en-US" altLang="zh-CN"/>
              <a:t>=1</a:t>
            </a:r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838200" y="4934608"/>
            <a:ext cx="3660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/>
              <a:t>Acks=-1</a:t>
            </a:r>
            <a:r>
              <a:rPr kumimoji="1" lang="zh-CN" altLang="en-US"/>
              <a:t>或</a:t>
            </a:r>
            <a:r>
              <a:rPr kumimoji="1" lang="en-US" altLang="zh-CN"/>
              <a:t>all</a:t>
            </a:r>
            <a:endParaRPr kumimoji="1" lang="en-US" altLang="zh-CN"/>
          </a:p>
          <a:p>
            <a:r>
              <a:rPr kumimoji="1" lang="en-US" altLang="zh-CN"/>
              <a:t>retries</a:t>
            </a:r>
            <a:r>
              <a:rPr kumimoji="1" lang="zh-CN" altLang="en-US"/>
              <a:t> </a:t>
            </a:r>
            <a:r>
              <a:rPr kumimoji="1" lang="en-US" altLang="zh-CN"/>
              <a:t>&gt; 0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精确一次与幂等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88848" y="2322576"/>
            <a:ext cx="31886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/>
              <a:t>enable.idempotence</a:t>
            </a:r>
            <a:r>
              <a:rPr lang="en-US" altLang="zh-CN"/>
              <a:t>=true</a:t>
            </a:r>
            <a:endParaRPr lang="en-GB" altLang="zh-CN"/>
          </a:p>
          <a:p>
            <a:endParaRPr kumimoji="1" lang="en-GB" altLang="zh-CN"/>
          </a:p>
          <a:p>
            <a:r>
              <a:rPr lang="en-US" altLang="zh-CN"/>
              <a:t>//</a:t>
            </a:r>
            <a:r>
              <a:rPr lang="en-GB" altLang="zh-CN"/>
              <a:t>retries</a:t>
            </a:r>
            <a:r>
              <a:rPr lang="en-US" altLang="zh-CN"/>
              <a:t>=</a:t>
            </a:r>
            <a:r>
              <a:rPr lang="en-GB" altLang="zh-CN"/>
              <a:t> Integer.MAX_VALUE</a:t>
            </a:r>
            <a:endParaRPr lang="en-GB" altLang="zh-CN"/>
          </a:p>
          <a:p>
            <a:endParaRPr kumimoji="1" lang="en-GB" altLang="zh-CN"/>
          </a:p>
          <a:p>
            <a:r>
              <a:rPr kumimoji="1" lang="en-GB" altLang="zh-CN"/>
              <a:t>acts</a:t>
            </a:r>
            <a:r>
              <a:rPr kumimoji="1" lang="en-US" altLang="zh-CN"/>
              <a:t>=</a:t>
            </a:r>
            <a:r>
              <a:rPr lang="en-GB" altLang="zh-CN"/>
              <a:t> all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事务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89888" y="2103120"/>
            <a:ext cx="154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/>
              <a:t>0.11.0 or later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消费者与消费位置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14400" y="2286000"/>
            <a:ext cx="6853158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/>
              <a:t>Kafka</a:t>
            </a:r>
            <a:r>
              <a:rPr kumimoji="1" lang="zh-CN" altLang="en-US" sz="2000" b="1"/>
              <a:t>中有一个主题</a:t>
            </a:r>
            <a:r>
              <a:rPr kumimoji="1" lang="en-GB" altLang="zh-CN" sz="2000" b="1"/>
              <a:t>__consumer_offsets</a:t>
            </a:r>
            <a:endParaRPr kumimoji="1" lang="en-GB" altLang="zh-CN" sz="2000" b="1"/>
          </a:p>
          <a:p>
            <a:endParaRPr kumimoji="1" lang="en-GB" altLang="zh-CN" sz="2000" b="1"/>
          </a:p>
          <a:p>
            <a:r>
              <a:rPr kumimoji="1" lang="zh-CN" altLang="en-US" sz="2000" b="1"/>
              <a:t>用来保存消费者消费到哪个主题、哪个分区的哪个消费位置</a:t>
            </a:r>
            <a:endParaRPr kumimoji="1" lang="en-US" altLang="zh-CN" sz="2000" b="1"/>
          </a:p>
          <a:p>
            <a:endParaRPr kumimoji="1" lang="en-US" altLang="zh-CN" sz="2000" b="1"/>
          </a:p>
          <a:p>
            <a:r>
              <a:rPr kumimoji="1" lang="zh-CN" altLang="en-US" sz="2000" b="1"/>
              <a:t>利于快速恢复</a:t>
            </a:r>
            <a:endParaRPr kumimoji="1" lang="en-US" altLang="zh-CN" sz="2000" b="1"/>
          </a:p>
          <a:p>
            <a:endParaRPr kumimoji="1" lang="en-US" altLang="zh-CN" sz="2000" b="1"/>
          </a:p>
          <a:p>
            <a:r>
              <a:rPr kumimoji="1" lang="zh-CN" altLang="en-US" sz="2000" b="1"/>
              <a:t>以 </a:t>
            </a:r>
            <a:r>
              <a:rPr kumimoji="1" lang="en-US" altLang="zh-CN" sz="2000" b="1"/>
              <a:t>commited</a:t>
            </a:r>
            <a:r>
              <a:rPr kumimoji="1" lang="zh-CN" altLang="en-US" sz="2000" b="1"/>
              <a:t> </a:t>
            </a:r>
            <a:r>
              <a:rPr kumimoji="1" lang="en-US" altLang="zh-CN" sz="2000" b="1"/>
              <a:t>position</a:t>
            </a:r>
            <a:r>
              <a:rPr kumimoji="1" lang="zh-CN" altLang="en-US" sz="2000" b="1"/>
              <a:t>为准</a:t>
            </a:r>
            <a:endParaRPr kumimoji="1" lang="en-US" altLang="zh-CN" sz="2000" b="1"/>
          </a:p>
          <a:p>
            <a:endParaRPr kumimoji="1" lang="en-US" altLang="zh-CN" sz="2000" b="1"/>
          </a:p>
          <a:p>
            <a:endParaRPr kumimoji="1" lang="en-US" altLang="zh-CN" sz="2000" b="1"/>
          </a:p>
          <a:p>
            <a:endParaRPr kumimoji="1" lang="en-US" altLang="zh-CN" sz="2000" b="1"/>
          </a:p>
          <a:p>
            <a:endParaRPr kumimoji="1" lang="zh-CN" altLang="en-US" sz="2000"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发布</a:t>
            </a:r>
            <a:r>
              <a:rPr kumimoji="1" lang="en-US" altLang="zh-CN" sz="2000"/>
              <a:t>-</a:t>
            </a:r>
            <a:r>
              <a:rPr kumimoji="1" lang="zh-CN" altLang="en-US" sz="2000"/>
              <a:t>订阅模式</a:t>
            </a:r>
            <a:br>
              <a:rPr kumimoji="1" lang="en-US" altLang="zh-CN" sz="2000"/>
            </a:br>
            <a:br>
              <a:rPr kumimoji="1" lang="en-US" altLang="zh-CN" sz="2000"/>
            </a:br>
            <a:r>
              <a:rPr kumimoji="1" lang="zh-CN" altLang="en-US" sz="2000"/>
              <a:t>每个消费者都属于不同的消费者组</a:t>
            </a:r>
            <a:endParaRPr kumimoji="1" lang="zh-CN" altLang="en-US" sz="2000"/>
          </a:p>
        </p:txBody>
      </p:sp>
      <p:sp>
        <p:nvSpPr>
          <p:cNvPr id="6" name="矩形 5"/>
          <p:cNvSpPr/>
          <p:nvPr/>
        </p:nvSpPr>
        <p:spPr>
          <a:xfrm>
            <a:off x="4834466" y="2478882"/>
            <a:ext cx="56726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P0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94406" y="2478882"/>
            <a:ext cx="56726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336800" y="3547533"/>
            <a:ext cx="1515534" cy="778934"/>
            <a:chOff x="2734733" y="3547533"/>
            <a:chExt cx="1515534" cy="778934"/>
          </a:xfrm>
        </p:grpSpPr>
        <p:sp>
          <p:nvSpPr>
            <p:cNvPr id="15" name="矩形 14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1200"/>
                <a:t>Group-1</a:t>
              </a:r>
              <a:endParaRPr kumimoji="1" lang="zh-CN" altLang="en-US" sz="1200"/>
            </a:p>
          </p:txBody>
        </p:sp>
        <p:sp>
          <p:nvSpPr>
            <p:cNvPr id="8" name="矩形 7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/>
                <a:t>Consumer-1</a:t>
              </a:r>
              <a:endParaRPr kumimoji="1" lang="zh-CN" altLang="en-US" sz="12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165603" y="3547533"/>
            <a:ext cx="1515534" cy="778934"/>
            <a:chOff x="2734733" y="3547533"/>
            <a:chExt cx="1515534" cy="778934"/>
          </a:xfrm>
        </p:grpSpPr>
        <p:sp>
          <p:nvSpPr>
            <p:cNvPr id="18" name="矩形 17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1200"/>
                <a:t>Group-2</a:t>
              </a:r>
              <a:endParaRPr kumimoji="1" lang="zh-CN" altLang="en-US" sz="1200"/>
            </a:p>
          </p:txBody>
        </p:sp>
        <p:sp>
          <p:nvSpPr>
            <p:cNvPr id="19" name="矩形 18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/>
                <a:t>Consumer-2</a:t>
              </a:r>
              <a:endParaRPr kumimoji="1" lang="zh-CN" altLang="en-US" sz="12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94406" y="3547533"/>
            <a:ext cx="1515534" cy="778934"/>
            <a:chOff x="2734733" y="3547533"/>
            <a:chExt cx="1515534" cy="778934"/>
          </a:xfrm>
        </p:grpSpPr>
        <p:sp>
          <p:nvSpPr>
            <p:cNvPr id="21" name="矩形 20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1200"/>
                <a:t>Group-3</a:t>
              </a:r>
              <a:endParaRPr kumimoji="1" lang="zh-CN" altLang="en-US" sz="12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/>
                <a:t>Consumer-3</a:t>
              </a:r>
              <a:endParaRPr kumimoji="1" lang="zh-CN" altLang="en-US" sz="12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823209" y="3547533"/>
            <a:ext cx="1515534" cy="778934"/>
            <a:chOff x="2734733" y="3547533"/>
            <a:chExt cx="1515534" cy="778934"/>
          </a:xfrm>
        </p:grpSpPr>
        <p:sp>
          <p:nvSpPr>
            <p:cNvPr id="24" name="矩形 23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1200"/>
                <a:t>Group-4</a:t>
              </a:r>
              <a:endParaRPr kumimoji="1" lang="zh-CN" altLang="en-US" sz="1200"/>
            </a:p>
          </p:txBody>
        </p:sp>
        <p:sp>
          <p:nvSpPr>
            <p:cNvPr id="25" name="矩形 24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/>
                <a:t>Consumer-4</a:t>
              </a:r>
              <a:endParaRPr kumimoji="1" lang="zh-CN" altLang="en-US" sz="1200"/>
            </a:p>
          </p:txBody>
        </p:sp>
      </p:grpSp>
      <p:cxnSp>
        <p:nvCxnSpPr>
          <p:cNvPr id="27" name="直线箭头连接符 26"/>
          <p:cNvCxnSpPr>
            <a:stCxn id="6" idx="2"/>
            <a:endCxn id="8" idx="0"/>
          </p:cNvCxnSpPr>
          <p:nvPr/>
        </p:nvCxnSpPr>
        <p:spPr>
          <a:xfrm flipH="1">
            <a:off x="3119968" y="2859882"/>
            <a:ext cx="1998132" cy="8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6" idx="2"/>
            <a:endCxn id="18" idx="0"/>
          </p:cNvCxnSpPr>
          <p:nvPr/>
        </p:nvCxnSpPr>
        <p:spPr>
          <a:xfrm flipH="1">
            <a:off x="4923370" y="2859882"/>
            <a:ext cx="194730" cy="68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6" idx="2"/>
            <a:endCxn id="21" idx="0"/>
          </p:cNvCxnSpPr>
          <p:nvPr/>
        </p:nvCxnSpPr>
        <p:spPr>
          <a:xfrm>
            <a:off x="5118100" y="2859882"/>
            <a:ext cx="1634073" cy="68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6" idx="2"/>
            <a:endCxn id="24" idx="0"/>
          </p:cNvCxnSpPr>
          <p:nvPr/>
        </p:nvCxnSpPr>
        <p:spPr>
          <a:xfrm>
            <a:off x="5118100" y="2859882"/>
            <a:ext cx="3462876" cy="68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>
            <a:stCxn id="7" idx="2"/>
            <a:endCxn id="8" idx="0"/>
          </p:cNvCxnSpPr>
          <p:nvPr/>
        </p:nvCxnSpPr>
        <p:spPr>
          <a:xfrm flipH="1">
            <a:off x="3119968" y="2859882"/>
            <a:ext cx="3158072" cy="8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7" idx="2"/>
            <a:endCxn id="18" idx="0"/>
          </p:cNvCxnSpPr>
          <p:nvPr/>
        </p:nvCxnSpPr>
        <p:spPr>
          <a:xfrm flipH="1">
            <a:off x="4923370" y="2859882"/>
            <a:ext cx="1354670" cy="68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7" idx="2"/>
            <a:endCxn id="21" idx="0"/>
          </p:cNvCxnSpPr>
          <p:nvPr/>
        </p:nvCxnSpPr>
        <p:spPr>
          <a:xfrm>
            <a:off x="6278040" y="2859882"/>
            <a:ext cx="474133" cy="68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7" idx="2"/>
            <a:endCxn id="24" idx="0"/>
          </p:cNvCxnSpPr>
          <p:nvPr/>
        </p:nvCxnSpPr>
        <p:spPr>
          <a:xfrm>
            <a:off x="6278040" y="2859882"/>
            <a:ext cx="2302936" cy="68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自动提交</a:t>
            </a:r>
            <a:r>
              <a:rPr lang="en-US" altLang="zh-CN"/>
              <a:t>—</a:t>
            </a:r>
            <a:r>
              <a:rPr lang="zh-CN" altLang="en-US"/>
              <a:t>至多一次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38200" y="2121408"/>
            <a:ext cx="10764485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/>
              <a:t>Properties props = new Properties();</a:t>
            </a:r>
            <a:endParaRPr lang="en-GB" altLang="zh-CN"/>
          </a:p>
          <a:p>
            <a:r>
              <a:rPr lang="en-GB" altLang="zh-CN"/>
              <a:t> props.put("bootstrap.servers", "localhost:9092"); </a:t>
            </a:r>
            <a:endParaRPr lang="en-GB" altLang="zh-CN"/>
          </a:p>
          <a:p>
            <a:r>
              <a:rPr lang="en-GB" altLang="zh-CN"/>
              <a:t>props.put("group.id", "test"); </a:t>
            </a:r>
            <a:endParaRPr lang="en-GB" altLang="zh-CN"/>
          </a:p>
          <a:p>
            <a:r>
              <a:rPr lang="en-GB" altLang="zh-CN" sz="2000" b="1">
                <a:solidFill>
                  <a:srgbClr val="FF0000"/>
                </a:solidFill>
              </a:rPr>
              <a:t>props.put("enable.auto.commit", "true"); </a:t>
            </a:r>
            <a:endParaRPr lang="en-GB" altLang="zh-CN" sz="2000" b="1">
              <a:solidFill>
                <a:srgbClr val="FF0000"/>
              </a:solidFill>
            </a:endParaRPr>
          </a:p>
          <a:p>
            <a:r>
              <a:rPr lang="en-GB" altLang="zh-CN" sz="2000" b="1">
                <a:solidFill>
                  <a:srgbClr val="FF0000"/>
                </a:solidFill>
              </a:rPr>
              <a:t>props.put("auto.commit.interval.ms", "1000"); </a:t>
            </a:r>
            <a:endParaRPr lang="en-GB" altLang="zh-CN" sz="2000" b="1">
              <a:solidFill>
                <a:srgbClr val="FF0000"/>
              </a:solidFill>
            </a:endParaRPr>
          </a:p>
          <a:p>
            <a:r>
              <a:rPr lang="en-GB" altLang="zh-CN"/>
              <a:t>props.put("key.deserializer", "org.apache.kafka.common.serialization.StringDeserializer"); </a:t>
            </a:r>
            <a:endParaRPr lang="en-GB" altLang="zh-CN"/>
          </a:p>
          <a:p>
            <a:r>
              <a:rPr lang="en-GB" altLang="zh-CN"/>
              <a:t>props.put("value.deserializer", "org.apache.kafka.common.serialization.StringDeserializer"); </a:t>
            </a:r>
            <a:endParaRPr lang="en-GB" altLang="zh-CN"/>
          </a:p>
          <a:p>
            <a:r>
              <a:rPr lang="en-GB" altLang="zh-CN"/>
              <a:t>KafkaConsumer&lt;String, String&gt; consumer = new KafkaConsumer&lt;&gt;(props); </a:t>
            </a:r>
            <a:endParaRPr lang="en-GB" altLang="zh-CN"/>
          </a:p>
          <a:p>
            <a:r>
              <a:rPr lang="en-GB" altLang="zh-CN"/>
              <a:t>consumer.subscribe(Arrays.asList("foo", "bar"));</a:t>
            </a:r>
            <a:endParaRPr lang="en-GB" altLang="zh-CN"/>
          </a:p>
          <a:p>
            <a:r>
              <a:rPr lang="en-GB" altLang="zh-CN"/>
              <a:t> while (true) { </a:t>
            </a:r>
            <a:endParaRPr lang="en-GB" altLang="zh-CN"/>
          </a:p>
          <a:p>
            <a:r>
              <a:rPr lang="en-GB" altLang="zh-CN"/>
              <a:t>ConsumerRecords&lt;String, String&gt; records = </a:t>
            </a:r>
            <a:r>
              <a:rPr lang="en-GB" altLang="zh-CN" sz="2000" b="1">
                <a:solidFill>
                  <a:srgbClr val="FF0000"/>
                </a:solidFill>
              </a:rPr>
              <a:t>consumer.poll(100); </a:t>
            </a:r>
            <a:endParaRPr lang="en-GB" altLang="zh-CN" sz="2000" b="1">
              <a:solidFill>
                <a:srgbClr val="FF0000"/>
              </a:solidFill>
            </a:endParaRPr>
          </a:p>
          <a:p>
            <a:r>
              <a:rPr lang="en-GB" altLang="zh-CN"/>
              <a:t>for (ConsumerRecord&lt;String, String&gt; record : records) </a:t>
            </a:r>
            <a:endParaRPr lang="en-GB" altLang="zh-CN"/>
          </a:p>
          <a:p>
            <a:r>
              <a:rPr lang="en-GB" altLang="zh-CN"/>
              <a:t>	System.out.printf("offset = %d, key = %s, value = %s%n", record.offset(), record.key(), record.value());</a:t>
            </a:r>
            <a:endParaRPr lang="en-GB" altLang="zh-CN"/>
          </a:p>
          <a:p>
            <a:r>
              <a:rPr lang="en-GB" altLang="zh-CN"/>
              <a:t> }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64008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手动提交</a:t>
            </a:r>
            <a:r>
              <a:rPr lang="en-US" altLang="zh-CN"/>
              <a:t>—</a:t>
            </a:r>
            <a:r>
              <a:rPr lang="zh-CN" altLang="en-US"/>
              <a:t>至少一次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40080" y="1027906"/>
            <a:ext cx="9379491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Properties props = new Properties();</a:t>
            </a:r>
            <a:endParaRPr lang="zh-CN" altLang="zh-CN"/>
          </a:p>
          <a:p>
            <a:r>
              <a:rPr lang="en-US" altLang="zh-CN"/>
              <a:t>     props.put("bootstrap.servers", "localhost:9092");</a:t>
            </a:r>
            <a:endParaRPr lang="zh-CN" altLang="zh-CN"/>
          </a:p>
          <a:p>
            <a:r>
              <a:rPr lang="en-US" altLang="zh-CN"/>
              <a:t>     props.put("group.id", "test");</a:t>
            </a:r>
            <a:endParaRPr lang="zh-CN" altLang="zh-CN"/>
          </a:p>
          <a:p>
            <a:r>
              <a:rPr lang="en-US" altLang="zh-CN"/>
              <a:t>     </a:t>
            </a:r>
            <a:r>
              <a:rPr lang="en-US" altLang="zh-CN" sz="2000" b="1">
                <a:solidFill>
                  <a:srgbClr val="FF0000"/>
                </a:solidFill>
              </a:rPr>
              <a:t>props.put("enable.auto.commit", "false");</a:t>
            </a:r>
            <a:endParaRPr lang="zh-CN" altLang="zh-CN" sz="2000" b="1">
              <a:solidFill>
                <a:srgbClr val="FF0000"/>
              </a:solidFill>
            </a:endParaRPr>
          </a:p>
          <a:p>
            <a:r>
              <a:rPr lang="en-US" altLang="zh-CN"/>
              <a:t>     props.put("key.deserializer", "org.apache.kafka.common.serialization.StringDeserializer");</a:t>
            </a:r>
            <a:endParaRPr lang="zh-CN" altLang="zh-CN"/>
          </a:p>
          <a:p>
            <a:r>
              <a:rPr lang="en-US" altLang="zh-CN"/>
              <a:t>     props.put("value.deserializer", "org.apache.kafka.common.serialization.StringDeserializer");</a:t>
            </a:r>
            <a:endParaRPr lang="zh-CN" altLang="zh-CN"/>
          </a:p>
          <a:p>
            <a:r>
              <a:rPr lang="en-US" altLang="zh-CN"/>
              <a:t>     KafkaConsumer&lt;String, String&gt; consumer = new KafkaConsumer&lt;&gt;(props);</a:t>
            </a:r>
            <a:endParaRPr lang="zh-CN" altLang="zh-CN"/>
          </a:p>
          <a:p>
            <a:r>
              <a:rPr lang="en-US" altLang="zh-CN"/>
              <a:t>     consumer.subscribe(Arrays.asList("foo", "bar"));</a:t>
            </a:r>
            <a:endParaRPr lang="zh-CN" altLang="zh-CN"/>
          </a:p>
          <a:p>
            <a:r>
              <a:rPr lang="en-US" altLang="zh-CN"/>
              <a:t>     final int minBatchSize = 200;</a:t>
            </a:r>
            <a:endParaRPr lang="zh-CN" altLang="zh-CN"/>
          </a:p>
          <a:p>
            <a:r>
              <a:rPr lang="en-US" altLang="zh-CN"/>
              <a:t>     List&lt;ConsumerRecord&lt;String, String&gt;&gt; buffer = new ArrayList&lt;&gt;();</a:t>
            </a:r>
            <a:endParaRPr lang="zh-CN" altLang="zh-CN"/>
          </a:p>
          <a:p>
            <a:r>
              <a:rPr lang="en-US" altLang="zh-CN"/>
              <a:t>     while (true) {</a:t>
            </a:r>
            <a:endParaRPr lang="zh-CN" altLang="zh-CN"/>
          </a:p>
          <a:p>
            <a:r>
              <a:rPr lang="en-US" altLang="zh-CN"/>
              <a:t>         ConsumerRecords&lt;String, String&gt; records = consumer.poll(100);</a:t>
            </a:r>
            <a:endParaRPr lang="zh-CN" altLang="zh-CN"/>
          </a:p>
          <a:p>
            <a:r>
              <a:rPr lang="en-US" altLang="zh-CN"/>
              <a:t>         for (ConsumerRecord&lt;String, String&gt; record : records) {</a:t>
            </a:r>
            <a:endParaRPr lang="zh-CN" altLang="zh-CN"/>
          </a:p>
          <a:p>
            <a:r>
              <a:rPr lang="en-US" altLang="zh-CN"/>
              <a:t>             buffer.add(record);</a:t>
            </a:r>
            <a:endParaRPr lang="zh-CN" altLang="zh-CN"/>
          </a:p>
          <a:p>
            <a:r>
              <a:rPr lang="en-US" altLang="zh-CN"/>
              <a:t>         }</a:t>
            </a:r>
            <a:endParaRPr lang="zh-CN" altLang="zh-CN"/>
          </a:p>
          <a:p>
            <a:r>
              <a:rPr lang="en-US" altLang="zh-CN"/>
              <a:t>         if (buffer.size() &gt;= minBatchSize) {</a:t>
            </a:r>
            <a:endParaRPr lang="zh-CN" altLang="zh-CN"/>
          </a:p>
          <a:p>
            <a:r>
              <a:rPr lang="en-US" altLang="zh-CN"/>
              <a:t>             insertIntoDb(buffer);</a:t>
            </a:r>
            <a:endParaRPr lang="zh-CN" altLang="zh-CN"/>
          </a:p>
          <a:p>
            <a:r>
              <a:rPr lang="en-US" altLang="zh-CN" sz="2000" b="1">
                <a:solidFill>
                  <a:srgbClr val="FF0000"/>
                </a:solidFill>
              </a:rPr>
              <a:t>             consumer.commitSync();//</a:t>
            </a:r>
            <a:r>
              <a:rPr lang="zh-CN" altLang="en-US" sz="2000" b="1">
                <a:solidFill>
                  <a:srgbClr val="FF0000"/>
                </a:solidFill>
              </a:rPr>
              <a:t>批量提交</a:t>
            </a:r>
            <a:endParaRPr lang="zh-CN" altLang="zh-CN" sz="2000" b="1">
              <a:solidFill>
                <a:srgbClr val="FF0000"/>
              </a:solidFill>
            </a:endParaRPr>
          </a:p>
          <a:p>
            <a:r>
              <a:rPr lang="en-US" altLang="zh-CN"/>
              <a:t>             buffer.clear();</a:t>
            </a:r>
            <a:endParaRPr lang="zh-CN" altLang="zh-CN"/>
          </a:p>
          <a:p>
            <a:r>
              <a:rPr lang="en-US" altLang="zh-CN"/>
              <a:t>         }</a:t>
            </a:r>
            <a:endParaRPr lang="zh-CN" altLang="zh-CN"/>
          </a:p>
          <a:p>
            <a:r>
              <a:rPr lang="en-US" altLang="zh-CN"/>
              <a:t>     }</a:t>
            </a:r>
            <a:endParaRPr lang="zh-CN" altLang="zh-CN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手动提交</a:t>
            </a:r>
            <a:r>
              <a:rPr lang="en-US" altLang="zh-CN"/>
              <a:t>—</a:t>
            </a:r>
            <a:r>
              <a:rPr lang="zh-CN" altLang="en-US"/>
              <a:t>逐条提交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8200" y="1408176"/>
            <a:ext cx="11128367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 </a:t>
            </a:r>
            <a:r>
              <a:rPr kumimoji="1" lang="en-GB" altLang="zh-CN"/>
              <a:t>while(running) {</a:t>
            </a:r>
            <a:endParaRPr kumimoji="1" lang="en-GB" altLang="zh-CN"/>
          </a:p>
          <a:p>
            <a:endParaRPr kumimoji="1" lang="en-GB" altLang="zh-CN"/>
          </a:p>
          <a:p>
            <a:r>
              <a:rPr kumimoji="1" lang="en-GB" altLang="zh-CN"/>
              <a:t>             ConsumerRecords&lt;String, String&gt; records = </a:t>
            </a:r>
            <a:r>
              <a:rPr kumimoji="1" lang="en-GB" altLang="zh-CN">
                <a:solidFill>
                  <a:srgbClr val="FF0000"/>
                </a:solidFill>
              </a:rPr>
              <a:t>consumer.poll(Long.MAX_VALUE);</a:t>
            </a:r>
            <a:endParaRPr kumimoji="1" lang="en-GB" altLang="zh-CN">
              <a:solidFill>
                <a:srgbClr val="FF0000"/>
              </a:solidFill>
            </a:endParaRPr>
          </a:p>
          <a:p>
            <a:endParaRPr kumimoji="1" lang="en-GB" altLang="zh-CN"/>
          </a:p>
          <a:p>
            <a:r>
              <a:rPr kumimoji="1" lang="en-GB" altLang="zh-CN"/>
              <a:t>             for (TopicPartition partition : records.partitions()) {</a:t>
            </a:r>
            <a:endParaRPr kumimoji="1" lang="en-GB" altLang="zh-CN"/>
          </a:p>
          <a:p>
            <a:endParaRPr kumimoji="1" lang="en-GB" altLang="zh-CN"/>
          </a:p>
          <a:p>
            <a:r>
              <a:rPr kumimoji="1" lang="en-GB" altLang="zh-CN"/>
              <a:t>                 List&lt;ConsumerRecord&lt;String, String&gt;&gt; partitionRecords = records.records(partition);</a:t>
            </a:r>
            <a:endParaRPr kumimoji="1" lang="en-GB" altLang="zh-CN"/>
          </a:p>
          <a:p>
            <a:endParaRPr kumimoji="1" lang="en-GB" altLang="zh-CN"/>
          </a:p>
          <a:p>
            <a:r>
              <a:rPr kumimoji="1" lang="en-GB" altLang="zh-CN"/>
              <a:t>                 for (ConsumerRecord&lt;String, String&gt; record : partitionRecords) {</a:t>
            </a:r>
            <a:endParaRPr kumimoji="1" lang="en-GB" altLang="zh-CN"/>
          </a:p>
          <a:p>
            <a:endParaRPr kumimoji="1" lang="en-GB" altLang="zh-CN"/>
          </a:p>
          <a:p>
            <a:r>
              <a:rPr kumimoji="1" lang="en-GB" altLang="zh-CN"/>
              <a:t>                     System.out.println(record.offset() + ": " + record.value()); }</a:t>
            </a:r>
            <a:endParaRPr kumimoji="1" lang="en-GB" altLang="zh-CN"/>
          </a:p>
          <a:p>
            <a:endParaRPr kumimoji="1" lang="en-GB" altLang="zh-CN"/>
          </a:p>
          <a:p>
            <a:r>
              <a:rPr kumimoji="1" lang="en-GB" altLang="zh-CN">
                <a:solidFill>
                  <a:srgbClr val="FF0000"/>
                </a:solidFill>
              </a:rPr>
              <a:t>                 long lastOffset = partitionRecords.get(partitionRecords.size() - 1).offset();</a:t>
            </a:r>
            <a:endParaRPr kumimoji="1" lang="en-GB" altLang="zh-CN">
              <a:solidFill>
                <a:srgbClr val="FF0000"/>
              </a:solidFill>
            </a:endParaRPr>
          </a:p>
          <a:p>
            <a:endParaRPr kumimoji="1" lang="en-GB" altLang="zh-CN"/>
          </a:p>
          <a:p>
            <a:r>
              <a:rPr kumimoji="1" lang="en-GB" altLang="zh-CN">
                <a:solidFill>
                  <a:srgbClr val="FF0000"/>
                </a:solidFill>
              </a:rPr>
              <a:t>                 consumer.commitSync(Collections.singletonMap(partition, new OffsetAndMetadata(lastOffset + 1)));</a:t>
            </a:r>
            <a:endParaRPr kumimoji="1" lang="en-GB" altLang="zh-CN">
              <a:solidFill>
                <a:srgbClr val="FF0000"/>
              </a:solidFill>
            </a:endParaRPr>
          </a:p>
          <a:p>
            <a:endParaRPr kumimoji="1" lang="en-GB" altLang="zh-CN"/>
          </a:p>
          <a:p>
            <a:r>
              <a:rPr kumimoji="1" lang="en-GB" altLang="zh-CN"/>
              <a:t>             }</a:t>
            </a:r>
            <a:endParaRPr kumimoji="1" lang="en-GB" altLang="zh-CN"/>
          </a:p>
          <a:p>
            <a:endParaRPr kumimoji="1" lang="en-GB" altLang="zh-CN"/>
          </a:p>
          <a:p>
            <a:r>
              <a:rPr kumimoji="1" lang="en-GB" altLang="zh-CN"/>
              <a:t>         }</a:t>
            </a:r>
            <a:endParaRPr kumimoji="1" lang="en-GB" altLang="zh-CN"/>
          </a:p>
          <a:p>
            <a:endParaRPr kumimoji="1" lang="en-GB" altLang="zh-CN"/>
          </a:p>
          <a:p>
            <a:r>
              <a:rPr kumimoji="1" lang="en-GB" altLang="zh-CN"/>
              <a:t>     </a:t>
            </a:r>
            <a:endParaRPr kumimoji="1" lang="en-GB" altLang="zh-CN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精确一次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8200" y="1408176"/>
            <a:ext cx="839724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/>
              <a:t> 举例：将消息保存到数据库，不重复、不丢失</a:t>
            </a:r>
            <a:endParaRPr kumimoji="1" lang="en-US" altLang="zh-CN"/>
          </a:p>
          <a:p>
            <a:endParaRPr kumimoji="1" lang="en-US" altLang="zh-CN"/>
          </a:p>
          <a:p>
            <a:pPr lvl="1"/>
            <a:r>
              <a:rPr lang="en-GB" altLang="zh-CN"/>
              <a:t>try {</a:t>
            </a:r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r>
              <a:rPr kumimoji="1" lang="en-US" altLang="zh-CN"/>
              <a:t>	</a:t>
            </a:r>
            <a:r>
              <a:rPr lang="en-GB" altLang="zh-CN"/>
              <a:t> oracleConnection.setAutoCommit(false);</a:t>
            </a:r>
            <a:endParaRPr kumimoji="1" lang="en-US" altLang="zh-CN"/>
          </a:p>
          <a:p>
            <a:pPr lvl="1"/>
            <a:r>
              <a:rPr kumimoji="1" lang="en-US" altLang="zh-CN"/>
              <a:t>	</a:t>
            </a:r>
            <a:endParaRPr kumimoji="1" lang="en-US" altLang="zh-CN"/>
          </a:p>
          <a:p>
            <a:pPr lvl="1"/>
            <a:r>
              <a:rPr kumimoji="1" lang="en-US" altLang="zh-CN"/>
              <a:t>	 </a:t>
            </a:r>
            <a:r>
              <a:rPr kumimoji="1" lang="en-GB" altLang="zh-CN"/>
              <a:t>insertOffsetIntoTable();</a:t>
            </a:r>
            <a:endParaRPr kumimoji="1" lang="en-GB" altLang="zh-CN"/>
          </a:p>
          <a:p>
            <a:pPr lvl="1"/>
            <a:endParaRPr kumimoji="1" lang="en-GB" altLang="zh-CN"/>
          </a:p>
          <a:p>
            <a:pPr lvl="1"/>
            <a:r>
              <a:rPr kumimoji="1" lang="en-GB" altLang="zh-CN"/>
              <a:t>	</a:t>
            </a:r>
            <a:r>
              <a:rPr kumimoji="1" lang="en-US" altLang="zh-CN"/>
              <a:t> </a:t>
            </a:r>
            <a:r>
              <a:rPr kumimoji="1" lang="en-GB" altLang="zh-CN"/>
              <a:t>insertMessageIntoTable();</a:t>
            </a:r>
            <a:endParaRPr kumimoji="1" lang="en-GB" altLang="zh-CN"/>
          </a:p>
          <a:p>
            <a:pPr lvl="1"/>
            <a:endParaRPr kumimoji="1" lang="en-GB" altLang="zh-CN"/>
          </a:p>
          <a:p>
            <a:pPr lvl="1"/>
            <a:r>
              <a:rPr kumimoji="1" lang="en-GB" altLang="zh-CN"/>
              <a:t>	</a:t>
            </a:r>
            <a:r>
              <a:rPr lang="en-GB" altLang="zh-CN"/>
              <a:t> oracleConnection.commit(); </a:t>
            </a:r>
            <a:endParaRPr lang="en-GB" altLang="zh-CN"/>
          </a:p>
          <a:p>
            <a:pPr lvl="1"/>
            <a:endParaRPr lang="en-GB" altLang="zh-CN"/>
          </a:p>
          <a:p>
            <a:pPr lvl="1"/>
            <a:r>
              <a:rPr lang="en-GB" altLang="zh-CN"/>
              <a:t>catch (Exception e) { </a:t>
            </a:r>
            <a:endParaRPr lang="en-GB" altLang="zh-CN"/>
          </a:p>
          <a:p>
            <a:pPr lvl="1"/>
            <a:endParaRPr lang="en-GB" altLang="zh-CN"/>
          </a:p>
          <a:p>
            <a:pPr lvl="1"/>
            <a:r>
              <a:rPr lang="en-GB" altLang="zh-CN"/>
              <a:t>	</a:t>
            </a:r>
            <a:r>
              <a:rPr lang="en-GB" altLang="zh-CN" b="1">
                <a:effectLst/>
              </a:rPr>
              <a:t> </a:t>
            </a:r>
            <a:r>
              <a:rPr lang="en-GB" altLang="zh-CN"/>
              <a:t>oracleConnection</a:t>
            </a:r>
            <a:r>
              <a:rPr lang="en-GB" altLang="zh-CN" b="1">
                <a:effectLst/>
              </a:rPr>
              <a:t>.rollback();</a:t>
            </a:r>
            <a:endParaRPr lang="en-GB" altLang="zh-CN" b="1">
              <a:effectLst/>
            </a:endParaRPr>
          </a:p>
          <a:p>
            <a:pPr lvl="1"/>
            <a:endParaRPr lang="en-GB" altLang="zh-CN"/>
          </a:p>
          <a:p>
            <a:pPr lvl="1"/>
            <a:r>
              <a:rPr lang="en-GB" altLang="zh-CN"/>
              <a:t> }</a:t>
            </a:r>
            <a:endParaRPr kumimoji="1"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事务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8200" y="2706624"/>
            <a:ext cx="8113118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 </a:t>
            </a:r>
            <a:endParaRPr kumimoji="1" lang="en-US" altLang="zh-CN"/>
          </a:p>
          <a:p>
            <a:r>
              <a:rPr kumimoji="1" lang="en-US" altLang="zh-CN" sz="2800"/>
              <a:t>Isolation_level   </a:t>
            </a:r>
            <a:r>
              <a:rPr kumimoji="1" lang="zh-CN" altLang="en-US" sz="2800"/>
              <a:t>隔离级别</a:t>
            </a:r>
            <a:endParaRPr kumimoji="1" lang="en-US" altLang="zh-CN" sz="2800"/>
          </a:p>
          <a:p>
            <a:endParaRPr kumimoji="1" lang="en-US" altLang="zh-CN" sz="2800"/>
          </a:p>
          <a:p>
            <a:r>
              <a:rPr kumimoji="1" lang="zh-CN" altLang="en-US" sz="2800"/>
              <a:t>默认为：</a:t>
            </a:r>
            <a:r>
              <a:rPr lang="en-GB" altLang="zh-CN" sz="2800"/>
              <a:t> read_</a:t>
            </a:r>
            <a:r>
              <a:rPr lang="en-US" altLang="zh-CN" sz="2800"/>
              <a:t>un</a:t>
            </a:r>
            <a:r>
              <a:rPr lang="en-GB" altLang="zh-CN" sz="2800"/>
              <a:t>committed</a:t>
            </a:r>
            <a:r>
              <a:rPr lang="zh-CN" altLang="en-US" sz="2800"/>
              <a:t>    脏读</a:t>
            </a:r>
            <a:endParaRPr lang="en-US" altLang="zh-CN" sz="2800"/>
          </a:p>
          <a:p>
            <a:endParaRPr kumimoji="1" lang="en-US" altLang="zh-CN" sz="2800"/>
          </a:p>
          <a:p>
            <a:r>
              <a:rPr lang="en-GB" altLang="zh-CN" sz="2800"/>
              <a:t>read_committed</a:t>
            </a:r>
            <a:r>
              <a:rPr lang="zh-CN" altLang="en-US" sz="2800"/>
              <a:t>    读取成功提交的数据，不会脏读</a:t>
            </a:r>
            <a:endParaRPr kumimoji="1" lang="en-GB" altLang="zh-CN" sz="2800"/>
          </a:p>
          <a:p>
            <a:r>
              <a:rPr kumimoji="1" lang="en-GB" altLang="zh-CN" sz="2800"/>
              <a:t>     </a:t>
            </a:r>
            <a:endParaRPr kumimoji="1" lang="en-GB" altLang="zh-CN" sz="2800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手动指定消费分区和消费位置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38200" y="2706624"/>
            <a:ext cx="6292107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2400" b="1"/>
              <a:t>指定</a:t>
            </a:r>
            <a:r>
              <a:rPr lang="zh-CN" altLang="en-US" sz="2400" b="1"/>
              <a:t>消费分区</a:t>
            </a:r>
            <a:endParaRPr lang="en-US" altLang="zh-CN" sz="2400" b="1"/>
          </a:p>
          <a:p>
            <a:endParaRPr lang="en-GB" altLang="zh-CN" sz="2400" b="1"/>
          </a:p>
          <a:p>
            <a:r>
              <a:rPr lang="en-GB" altLang="zh-CN" sz="2000"/>
              <a:t>String topic = "foo"; </a:t>
            </a:r>
            <a:endParaRPr lang="en-GB" altLang="zh-CN" sz="2000"/>
          </a:p>
          <a:p>
            <a:r>
              <a:rPr lang="en-GB" altLang="zh-CN" sz="2000"/>
              <a:t>TopicPartition partition0 = new TopicPartition(topic, 0); </a:t>
            </a:r>
            <a:endParaRPr lang="en-GB" altLang="zh-CN" sz="2000"/>
          </a:p>
          <a:p>
            <a:r>
              <a:rPr lang="en-GB" altLang="zh-CN" sz="2000"/>
              <a:t>TopicPartition partition1 = new TopicPartition(topic, 1); </a:t>
            </a:r>
            <a:endParaRPr lang="en-GB" altLang="zh-CN" sz="2000"/>
          </a:p>
          <a:p>
            <a:r>
              <a:rPr lang="en-GB" altLang="zh-CN" sz="2000"/>
              <a:t>consumer.assign(Arrays.asList(partition0, partition1));</a:t>
            </a:r>
            <a:endParaRPr kumimoji="1" lang="en-US" altLang="zh-CN" sz="2000"/>
          </a:p>
          <a:p>
            <a:r>
              <a:rPr kumimoji="1" lang="zh-CN" altLang="en-US"/>
              <a:t> 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 sz="2400" b="1"/>
              <a:t>指定消费位置</a:t>
            </a:r>
            <a:endParaRPr kumimoji="1" lang="en-US" altLang="zh-CN" sz="2400" b="1"/>
          </a:p>
          <a:p>
            <a:endParaRPr kumimoji="1" lang="en-US" altLang="zh-CN" sz="2400" b="1"/>
          </a:p>
          <a:p>
            <a:r>
              <a:rPr lang="en-GB" altLang="zh-CN"/>
              <a:t> </a:t>
            </a:r>
            <a:r>
              <a:rPr lang="en-GB" altLang="zh-CN" sz="2000"/>
              <a:t>seek(TopicPartition, long)      </a:t>
            </a:r>
            <a:endParaRPr lang="en-GB" altLang="zh-CN" sz="2000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841500" y="1885950"/>
            <a:ext cx="93287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ym typeface="+mn-ea"/>
              </a:rPr>
              <a:t>将对象以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二进制</a:t>
            </a:r>
            <a:r>
              <a:rPr lang="zh-CN" altLang="en-US">
                <a:sym typeface="+mn-ea"/>
              </a:rPr>
              <a:t>的方式在网络之间传输或者保存到文件中，并可以根据特定的规则进行还原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4060" y="2450465"/>
            <a:ext cx="8543925" cy="3948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583555" y="4345305"/>
            <a:ext cx="138430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r>
              <a:rPr lang="en-US" altLang="zh-CN"/>
              <a:t>0101010</a:t>
            </a:r>
            <a:r>
              <a:rPr lang="zh-CN" altLang="en-US"/>
              <a:t>…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" name="矩形 19"/>
          <p:cNvSpPr/>
          <p:nvPr/>
        </p:nvSpPr>
        <p:spPr>
          <a:xfrm>
            <a:off x="5012690" y="433070"/>
            <a:ext cx="2441575" cy="62966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245" y="646430"/>
            <a:ext cx="1741170" cy="31838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05" y="3099435"/>
            <a:ext cx="3002280" cy="18935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580" y="4476115"/>
            <a:ext cx="2222500" cy="187896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915025" y="2334895"/>
            <a:ext cx="69215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  <a:latin typeface="微软雅黑" charset="0"/>
                <a:ea typeface="微软雅黑" charset="0"/>
              </a:rPr>
              <a:t>零件</a:t>
            </a:r>
            <a:endParaRPr lang="zh-CN" altLang="en-US" sz="2000" b="1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11190" y="5401945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rgbClr val="FF0000"/>
                </a:solidFill>
                <a:latin typeface="微软雅黑" charset="0"/>
                <a:ea typeface="微软雅黑" charset="0"/>
              </a:rPr>
              <a:t>组装图纸</a:t>
            </a:r>
            <a:endParaRPr lang="zh-CN" altLang="en-US" b="1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7220" y="2913380"/>
            <a:ext cx="2265680" cy="22656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703705" y="262191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商场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436860" y="232791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家</a:t>
            </a:r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3524250" y="3785235"/>
            <a:ext cx="1313180" cy="78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序列化</a:t>
            </a:r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7691120" y="3830320"/>
            <a:ext cx="1379220" cy="789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反序列化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873115" y="4041140"/>
            <a:ext cx="720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 输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147060" y="2043430"/>
            <a:ext cx="5473065" cy="2399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latin typeface="微软雅黑" charset="0"/>
                <a:ea typeface="微软雅黑" charset="0"/>
                <a:cs typeface="微软雅黑" charset="0"/>
              </a:rPr>
              <a:t>1.</a:t>
            </a:r>
            <a:r>
              <a:rPr lang="zh-CN" altLang="en-US" sz="3000">
                <a:latin typeface="微软雅黑" charset="0"/>
                <a:ea typeface="微软雅黑" charset="0"/>
                <a:cs typeface="微软雅黑" charset="0"/>
              </a:rPr>
              <a:t>节省空间，提高网络传输效率</a:t>
            </a:r>
            <a:endParaRPr lang="zh-CN" altLang="en-US" sz="300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30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3000">
                <a:latin typeface="微软雅黑" charset="0"/>
                <a:ea typeface="微软雅黑" charset="0"/>
                <a:cs typeface="微软雅黑" charset="0"/>
              </a:rPr>
              <a:t>2.</a:t>
            </a:r>
            <a:r>
              <a:rPr lang="zh-CN" altLang="en-US" sz="3000">
                <a:latin typeface="微软雅黑" charset="0"/>
                <a:ea typeface="微软雅黑" charset="0"/>
                <a:cs typeface="微软雅黑" charset="0"/>
              </a:rPr>
              <a:t>跨平台</a:t>
            </a:r>
            <a:endParaRPr lang="zh-CN" altLang="en-US" sz="3000"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sz="300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en-US" altLang="zh-CN" sz="3000">
                <a:latin typeface="微软雅黑" charset="0"/>
                <a:ea typeface="微软雅黑" charset="0"/>
                <a:cs typeface="微软雅黑" charset="0"/>
              </a:rPr>
              <a:t>3.</a:t>
            </a:r>
            <a:r>
              <a:rPr lang="zh-CN" altLang="en-US" sz="3000">
                <a:latin typeface="微软雅黑" charset="0"/>
                <a:ea typeface="微软雅黑" charset="0"/>
                <a:cs typeface="微软雅黑" charset="0"/>
              </a:rPr>
              <a:t>跨语言</a:t>
            </a:r>
            <a:endParaRPr lang="zh-CN" altLang="en-US" sz="300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235200" y="2822575"/>
            <a:ext cx="86131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message   format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https://kafka.apache.org/documentation/#messageformat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点对点（一对一）</a:t>
            </a:r>
            <a:br>
              <a:rPr kumimoji="1" lang="en-US" altLang="zh-CN" sz="2000"/>
            </a:br>
            <a:br>
              <a:rPr kumimoji="1" lang="en-US" altLang="zh-CN" sz="2000"/>
            </a:br>
            <a:r>
              <a:rPr kumimoji="1" lang="zh-CN" altLang="en-US" sz="2000"/>
              <a:t>所有消费者都属于同一个消费者组</a:t>
            </a:r>
            <a:endParaRPr kumimoji="1" lang="zh-CN" altLang="en-US" sz="2000"/>
          </a:p>
        </p:txBody>
      </p:sp>
      <p:sp>
        <p:nvSpPr>
          <p:cNvPr id="6" name="矩形 5"/>
          <p:cNvSpPr/>
          <p:nvPr/>
        </p:nvSpPr>
        <p:spPr>
          <a:xfrm>
            <a:off x="4834466" y="2478882"/>
            <a:ext cx="56726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P1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994406" y="2478882"/>
            <a:ext cx="56726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P2</a:t>
            </a:r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336800" y="3547533"/>
            <a:ext cx="9144000" cy="778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kumimoji="1" lang="en-US" altLang="zh-CN" sz="1200"/>
              <a:t>Group-1</a:t>
            </a:r>
            <a:endParaRPr kumimoji="1" lang="zh-CN" altLang="en-US" sz="1200"/>
          </a:p>
        </p:txBody>
      </p:sp>
      <p:sp>
        <p:nvSpPr>
          <p:cNvPr id="8" name="矩形 7"/>
          <p:cNvSpPr/>
          <p:nvPr/>
        </p:nvSpPr>
        <p:spPr>
          <a:xfrm>
            <a:off x="2624673" y="3664215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Consumer-1</a:t>
            </a:r>
            <a:endParaRPr kumimoji="1" lang="zh-CN" altLang="en-US" sz="1200"/>
          </a:p>
        </p:txBody>
      </p:sp>
      <p:sp>
        <p:nvSpPr>
          <p:cNvPr id="19" name="矩形 18"/>
          <p:cNvSpPr/>
          <p:nvPr/>
        </p:nvSpPr>
        <p:spPr>
          <a:xfrm>
            <a:off x="5036965" y="3664215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Consumer-2</a:t>
            </a:r>
            <a:endParaRPr kumimoji="1" lang="zh-CN" altLang="en-US" sz="1200"/>
          </a:p>
        </p:txBody>
      </p:sp>
      <p:sp>
        <p:nvSpPr>
          <p:cNvPr id="22" name="矩形 21"/>
          <p:cNvSpPr/>
          <p:nvPr/>
        </p:nvSpPr>
        <p:spPr>
          <a:xfrm>
            <a:off x="7449257" y="3664215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Consumer-3</a:t>
            </a:r>
            <a:endParaRPr kumimoji="1" lang="zh-CN" altLang="en-US" sz="1200"/>
          </a:p>
        </p:txBody>
      </p:sp>
      <p:sp>
        <p:nvSpPr>
          <p:cNvPr id="26" name="矩形 25"/>
          <p:cNvSpPr/>
          <p:nvPr/>
        </p:nvSpPr>
        <p:spPr>
          <a:xfrm>
            <a:off x="3674526" y="2478882"/>
            <a:ext cx="56726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P0</a:t>
            </a:r>
            <a:endParaRPr kumimoji="1"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7154346" y="2482190"/>
            <a:ext cx="567267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P3</a:t>
            </a:r>
            <a:endParaRPr kumimoji="1" lang="zh-CN" altLang="en-US"/>
          </a:p>
        </p:txBody>
      </p:sp>
      <p:cxnSp>
        <p:nvCxnSpPr>
          <p:cNvPr id="4" name="直线箭头连接符 3"/>
          <p:cNvCxnSpPr>
            <a:stCxn id="26" idx="2"/>
            <a:endCxn id="8" idx="0"/>
          </p:cNvCxnSpPr>
          <p:nvPr/>
        </p:nvCxnSpPr>
        <p:spPr>
          <a:xfrm flipH="1">
            <a:off x="3272373" y="2859882"/>
            <a:ext cx="685787" cy="8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6" idx="2"/>
            <a:endCxn id="19" idx="0"/>
          </p:cNvCxnSpPr>
          <p:nvPr/>
        </p:nvCxnSpPr>
        <p:spPr>
          <a:xfrm>
            <a:off x="5118100" y="2859882"/>
            <a:ext cx="566565" cy="8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7" idx="2"/>
            <a:endCxn id="22" idx="0"/>
          </p:cNvCxnSpPr>
          <p:nvPr/>
        </p:nvCxnSpPr>
        <p:spPr>
          <a:xfrm>
            <a:off x="6278040" y="2859882"/>
            <a:ext cx="1818917" cy="8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/>
          <p:nvPr/>
        </p:nvCxnSpPr>
        <p:spPr>
          <a:xfrm flipH="1">
            <a:off x="5846239" y="2859882"/>
            <a:ext cx="1591740" cy="79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9861550" y="3664215"/>
            <a:ext cx="12954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Consumer-4</a:t>
            </a:r>
            <a:endParaRPr kumimoji="1" lang="zh-CN" altLang="en-US" sz="1200"/>
          </a:p>
        </p:txBody>
      </p:sp>
      <p:cxnSp>
        <p:nvCxnSpPr>
          <p:cNvPr id="38" name="直线箭头连接符 37"/>
          <p:cNvCxnSpPr>
            <a:endCxn id="40" idx="0"/>
          </p:cNvCxnSpPr>
          <p:nvPr/>
        </p:nvCxnSpPr>
        <p:spPr>
          <a:xfrm>
            <a:off x="7437979" y="2859882"/>
            <a:ext cx="3071271" cy="804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stCxn id="6" idx="2"/>
          </p:cNvCxnSpPr>
          <p:nvPr/>
        </p:nvCxnSpPr>
        <p:spPr>
          <a:xfrm flipH="1">
            <a:off x="3376246" y="2859882"/>
            <a:ext cx="1741854" cy="796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0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54455" y="1551305"/>
            <a:ext cx="10560685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ByteArraySerializer	       ByteArrayDeserializer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	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ByteBufferSerializer	       ByteBufferD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es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erializer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	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BytesSerializer	                   BytesD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es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erializer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	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ShortSerializer	                   ShortDeserializer	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IntegerSerializer	                   IntegerDeserializer	</a:t>
            </a:r>
            <a:endParaRPr lang="en-US" alt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LongSerializer	                   LongDeserializer	</a:t>
            </a:r>
            <a:endParaRPr lang="en-US" altLang="zh-CN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algn="l"/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FloatSerializer	                   FloatDeserializer	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DoubleSerializer	                   DoubleD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es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erializer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	  </a:t>
            </a:r>
            <a:endParaRPr lang="en-US" altLang="zh-CN">
              <a:latin typeface="微软雅黑" charset="0"/>
              <a:ea typeface="微软雅黑" charset="0"/>
              <a:cs typeface="微软雅黑" charset="0"/>
            </a:endParaRPr>
          </a:p>
          <a:p>
            <a:pPr algn="l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StringSerializer	                   String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Des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erializer       </a:t>
            </a:r>
            <a:r>
              <a:rPr lang="zh-CN" altLang="en-US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（</a:t>
            </a: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String</a:t>
            </a:r>
            <a:r>
              <a:rPr lang="zh-CN" altLang="en-US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默认采用</a:t>
            </a:r>
            <a:r>
              <a:rPr lang="en-US" altLang="zh-CN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UTF8</a:t>
            </a:r>
            <a:r>
              <a:rPr lang="zh-CN" altLang="en-US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字符集）</a:t>
            </a:r>
            <a:endParaRPr lang="zh-CN" altLang="en-US">
              <a:solidFill>
                <a:srgbClr val="FF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852805"/>
            <a:ext cx="100152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kafka</a:t>
            </a:r>
            <a:r>
              <a:rPr lang="zh-CN" altLang="en-US"/>
              <a:t>提供了</a:t>
            </a:r>
            <a:r>
              <a:rPr lang="en-US" altLang="zh-CN"/>
              <a:t>9</a:t>
            </a:r>
            <a:r>
              <a:rPr lang="zh-CN" altLang="en-US"/>
              <a:t>种基本类型的序列化和反序列化，在</a:t>
            </a:r>
            <a:r>
              <a:rPr lang="zh-CN" altLang="en-US">
                <a:sym typeface="+mn-ea"/>
              </a:rPr>
              <a:t>org.apache.kafka.common.serialization</a:t>
            </a:r>
            <a:r>
              <a:rPr lang="zh-CN" altLang="en-US"/>
              <a:t>包下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94180" y="2886710"/>
            <a:ext cx="51346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Package org.apache.kafka.common.serialization</a:t>
            </a:r>
            <a:endParaRPr lang="zh-CN" altLang="en-US"/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Interface Serializer&lt;T&gt;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94180" y="4581525"/>
            <a:ext cx="51346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Package org.apache.kafka.common.serialization</a:t>
            </a:r>
            <a:endParaRPr lang="zh-CN" altLang="en-US"/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Interface Deserializer&lt;T&gt;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" name="矩形 24"/>
          <p:cNvSpPr/>
          <p:nvPr/>
        </p:nvSpPr>
        <p:spPr>
          <a:xfrm>
            <a:off x="929005" y="2242820"/>
            <a:ext cx="1477645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topic-1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929005" y="3594100"/>
            <a:ext cx="1477645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topic-2</a:t>
            </a:r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3736975" y="2247900"/>
            <a:ext cx="1477645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</a:t>
            </a:r>
            <a:endParaRPr lang="en-US" altLang="zh-CN"/>
          </a:p>
        </p:txBody>
      </p:sp>
      <p:cxnSp>
        <p:nvCxnSpPr>
          <p:cNvPr id="28" name="直接箭头连接符 27"/>
          <p:cNvCxnSpPr>
            <a:stCxn id="25" idx="3"/>
            <a:endCxn id="27" idx="1"/>
          </p:cNvCxnSpPr>
          <p:nvPr/>
        </p:nvCxnSpPr>
        <p:spPr>
          <a:xfrm>
            <a:off x="2406650" y="2649220"/>
            <a:ext cx="1330325" cy="5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3736975" y="3594100"/>
            <a:ext cx="1477645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Order</a:t>
            </a:r>
            <a:endParaRPr lang="en-US" altLang="zh-CN"/>
          </a:p>
        </p:txBody>
      </p:sp>
      <p:cxnSp>
        <p:nvCxnSpPr>
          <p:cNvPr id="31" name="直接箭头连接符 30"/>
          <p:cNvCxnSpPr>
            <a:stCxn id="26" idx="3"/>
            <a:endCxn id="30" idx="1"/>
          </p:cNvCxnSpPr>
          <p:nvPr/>
        </p:nvCxnSpPr>
        <p:spPr>
          <a:xfrm>
            <a:off x="2406650" y="4000500"/>
            <a:ext cx="1330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6425" y="1968500"/>
            <a:ext cx="6350635" cy="292100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578735" y="2286000"/>
            <a:ext cx="986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schema</a:t>
            </a:r>
            <a:endParaRPr lang="en-US" altLang="zh-CN"/>
          </a:p>
        </p:txBody>
      </p:sp>
      <p:sp>
        <p:nvSpPr>
          <p:cNvPr id="36" name="文本框 35"/>
          <p:cNvSpPr txBox="1"/>
          <p:nvPr/>
        </p:nvSpPr>
        <p:spPr>
          <a:xfrm>
            <a:off x="2578100" y="3594100"/>
            <a:ext cx="986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schema</a:t>
            </a:r>
            <a:endParaRPr lang="en-US" alt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28445" y="4627880"/>
            <a:ext cx="913574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r>
              <a:rPr lang="zh-CN" altLang="en-US"/>
              <a:t>一个新用户注册成功之后、购买商品生成了一个订单，之后又取消了这个订单。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这些事件之间的顺序很重要。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Kafka 是不保证分区之间的顺序的。</a:t>
            </a:r>
            <a:r>
              <a:rPr lang="zh-CN" altLang="en-US"/>
              <a:t>如果取消订单这条消息在注册用户或者购买商品之前，处理逻辑就会有问题。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42490" y="1633220"/>
            <a:ext cx="133032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注册用户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142490" y="2762885"/>
            <a:ext cx="133032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购买商品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42490" y="4020820"/>
            <a:ext cx="133032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取消订单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86630" y="1631950"/>
            <a:ext cx="147764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 topic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4786630" y="2766695"/>
            <a:ext cx="1488440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order topic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4786630" y="4022725"/>
            <a:ext cx="149923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cancel topic</a:t>
            </a:r>
            <a:endParaRPr lang="en-US" altLang="zh-CN"/>
          </a:p>
        </p:txBody>
      </p:sp>
      <p:cxnSp>
        <p:nvCxnSpPr>
          <p:cNvPr id="14" name="直接箭头连接符 13"/>
          <p:cNvCxnSpPr>
            <a:stCxn id="4" idx="3"/>
            <a:endCxn id="11" idx="1"/>
          </p:cNvCxnSpPr>
          <p:nvPr/>
        </p:nvCxnSpPr>
        <p:spPr>
          <a:xfrm flipV="1">
            <a:off x="3472815" y="1880235"/>
            <a:ext cx="1313815" cy="12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3472815" y="3012440"/>
            <a:ext cx="1313815" cy="3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3"/>
            <a:endCxn id="13" idx="1"/>
          </p:cNvCxnSpPr>
          <p:nvPr/>
        </p:nvCxnSpPr>
        <p:spPr>
          <a:xfrm>
            <a:off x="3472815" y="4269105"/>
            <a:ext cx="1313815" cy="19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748270" y="1633220"/>
            <a:ext cx="1751965" cy="2883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896225" y="3500755"/>
            <a:ext cx="147764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 event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7884795" y="2762885"/>
            <a:ext cx="1456690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order event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7863840" y="2057400"/>
            <a:ext cx="149923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cancel event</a:t>
            </a:r>
            <a:endParaRPr lang="en-US" altLang="zh-CN"/>
          </a:p>
        </p:txBody>
      </p:sp>
      <p:cxnSp>
        <p:nvCxnSpPr>
          <p:cNvPr id="21" name="直接箭头连接符 20"/>
          <p:cNvCxnSpPr>
            <a:endCxn id="18" idx="1"/>
          </p:cNvCxnSpPr>
          <p:nvPr/>
        </p:nvCxnSpPr>
        <p:spPr>
          <a:xfrm>
            <a:off x="6264275" y="1880235"/>
            <a:ext cx="1631950" cy="186880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20" idx="1"/>
          </p:cNvCxnSpPr>
          <p:nvPr/>
        </p:nvCxnSpPr>
        <p:spPr>
          <a:xfrm flipV="1">
            <a:off x="6264910" y="2305685"/>
            <a:ext cx="1598930" cy="18948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190865" y="12319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消费者</a:t>
            </a:r>
            <a:endParaRPr lang="zh-CN" altLang="en-US"/>
          </a:p>
        </p:txBody>
      </p:sp>
      <p:cxnSp>
        <p:nvCxnSpPr>
          <p:cNvPr id="3" name="直接箭头连接符 2"/>
          <p:cNvCxnSpPr>
            <a:stCxn id="12" idx="3"/>
            <a:endCxn id="19" idx="1"/>
          </p:cNvCxnSpPr>
          <p:nvPr/>
        </p:nvCxnSpPr>
        <p:spPr>
          <a:xfrm flipV="1">
            <a:off x="6275070" y="3011170"/>
            <a:ext cx="1609725" cy="38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矩形 37"/>
          <p:cNvSpPr/>
          <p:nvPr/>
        </p:nvSpPr>
        <p:spPr>
          <a:xfrm>
            <a:off x="2085975" y="1628140"/>
            <a:ext cx="1831975" cy="2948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zh-CN"/>
          </a:p>
        </p:txBody>
      </p:sp>
      <p:sp>
        <p:nvSpPr>
          <p:cNvPr id="39" name="文本框 38"/>
          <p:cNvSpPr txBox="1"/>
          <p:nvPr/>
        </p:nvSpPr>
        <p:spPr>
          <a:xfrm>
            <a:off x="2529205" y="1725930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生产者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12595" y="4911090"/>
            <a:ext cx="91357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  <a:p>
            <a:endParaRPr lang="zh-CN" altLang="en-US">
              <a:sym typeface="+mn-ea"/>
            </a:endParaRPr>
          </a:p>
          <a:p>
            <a:r>
              <a:rPr lang="zh-CN" altLang="en-US"/>
              <a:t>这种情况下。</a:t>
            </a:r>
            <a:endParaRPr lang="zh-CN" altLang="en-US"/>
          </a:p>
          <a:p>
            <a:r>
              <a:rPr lang="zh-CN" altLang="en-US"/>
              <a:t>为了保证消费顺秀，将所有事件放在同一</a:t>
            </a:r>
            <a:endParaRPr lang="zh-CN" altLang="en-US"/>
          </a:p>
          <a:p>
            <a:r>
              <a:rPr lang="zh-CN" altLang="en-US"/>
              <a:t>个主题的同一个分区中。因此</a:t>
            </a:r>
            <a:r>
              <a:rPr lang="zh-CN" altLang="en-US">
                <a:sym typeface="+mn-ea"/>
              </a:rPr>
              <a:t>使用用户 ID 作为分区的</a:t>
            </a:r>
            <a:r>
              <a:rPr lang="en-US" altLang="zh-CN">
                <a:sym typeface="+mn-ea"/>
              </a:rPr>
              <a:t>key</a:t>
            </a:r>
            <a:r>
              <a:rPr lang="zh-CN" altLang="en-US">
                <a:sym typeface="+mn-ea"/>
              </a:rPr>
              <a:t>，使</a:t>
            </a:r>
            <a:r>
              <a:rPr lang="zh-CN" altLang="en-US"/>
              <a:t>它们位于相同分区。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32355" y="2281555"/>
            <a:ext cx="133032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注册用户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32355" y="2954655"/>
            <a:ext cx="133032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购买商品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32355" y="3627755"/>
            <a:ext cx="133032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取消订单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904105" y="759460"/>
            <a:ext cx="2162175" cy="4105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zh-CN" altLang="en-US" b="1">
                <a:solidFill>
                  <a:schemeClr val="tx1"/>
                </a:solidFill>
                <a:latin typeface="微软雅黑" charset="0"/>
                <a:ea typeface="微软雅黑" charset="0"/>
              </a:rPr>
              <a:t>同一个主题</a:t>
            </a:r>
            <a:endParaRPr lang="zh-CN" altLang="en-US" b="1">
              <a:latin typeface="微软雅黑" charset="0"/>
              <a:ea typeface="微软雅黑" charset="0"/>
            </a:endParaRPr>
          </a:p>
          <a:p>
            <a:pPr algn="ctr"/>
            <a:endParaRPr lang="zh-CN" altLang="en-US"/>
          </a:p>
          <a:p>
            <a:pPr algn="ctr"/>
            <a:r>
              <a:rPr lang="zh-CN" altLang="en-US" sz="1400" b="1">
                <a:solidFill>
                  <a:schemeClr val="tx1"/>
                </a:solidFill>
                <a:latin typeface="微软雅黑" charset="0"/>
                <a:ea typeface="微软雅黑" charset="0"/>
              </a:rPr>
              <a:t>同一个分区</a:t>
            </a:r>
            <a:endParaRPr lang="zh-CN" altLang="en-US" sz="1400" b="1">
              <a:solidFill>
                <a:schemeClr val="tx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49520" y="1628140"/>
            <a:ext cx="1831975" cy="2948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r>
              <a:rPr lang="en-US" altLang="zh-CN"/>
              <a:t>key:userID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231765" y="2291715"/>
            <a:ext cx="147764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 event</a:t>
            </a:r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5220970" y="2954655"/>
            <a:ext cx="1488440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order event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5220970" y="3627755"/>
            <a:ext cx="149923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cancel event</a:t>
            </a:r>
            <a:endParaRPr lang="en-US" altLang="zh-CN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3662680" y="2519680"/>
            <a:ext cx="156908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7" idx="3"/>
            <a:endCxn id="24" idx="1"/>
          </p:cNvCxnSpPr>
          <p:nvPr/>
        </p:nvCxnSpPr>
        <p:spPr>
          <a:xfrm>
            <a:off x="3662680" y="3213100"/>
            <a:ext cx="15582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8" idx="3"/>
            <a:endCxn id="25" idx="1"/>
          </p:cNvCxnSpPr>
          <p:nvPr/>
        </p:nvCxnSpPr>
        <p:spPr>
          <a:xfrm>
            <a:off x="3662680" y="3886200"/>
            <a:ext cx="15582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8112760" y="1628140"/>
            <a:ext cx="1831975" cy="2948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ctr"/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8295005" y="2291715"/>
            <a:ext cx="147764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 event</a:t>
            </a:r>
            <a:endParaRPr lang="en-US" altLang="zh-CN"/>
          </a:p>
        </p:txBody>
      </p:sp>
      <p:sp>
        <p:nvSpPr>
          <p:cNvPr id="32" name="矩形 31"/>
          <p:cNvSpPr/>
          <p:nvPr/>
        </p:nvSpPr>
        <p:spPr>
          <a:xfrm>
            <a:off x="8284210" y="2954655"/>
            <a:ext cx="1488440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order event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8284210" y="3627755"/>
            <a:ext cx="1499235" cy="495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cancel event</a:t>
            </a:r>
            <a:endParaRPr lang="en-US" altLang="zh-CN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6724650" y="2529840"/>
            <a:ext cx="1569085" cy="101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724650" y="3213100"/>
            <a:ext cx="15582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>
            <a:off x="6724650" y="3886200"/>
            <a:ext cx="155829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555990" y="1725930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微软雅黑" charset="0"/>
                <a:ea typeface="微软雅黑" charset="0"/>
              </a:rPr>
              <a:t>消费者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70" y="1870075"/>
            <a:ext cx="6529705" cy="369189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044575" y="795020"/>
            <a:ext cx="30397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Confluent Schema Registry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890645" y="5739765"/>
            <a:ext cx="485203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数据解析强依赖 </a:t>
            </a:r>
            <a:r>
              <a:rPr lang="en-US" altLang="zh-CN">
                <a:sym typeface="+mn-ea"/>
              </a:rPr>
              <a:t>schema registry 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破坏了数据本身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60740" y="5335905"/>
            <a:ext cx="2387600" cy="1155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75665" y="426720"/>
            <a:ext cx="17989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Record Header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40" y="534035"/>
            <a:ext cx="6700520" cy="5790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1280" y="5318125"/>
            <a:ext cx="2387600" cy="11557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19045" y="1195070"/>
            <a:ext cx="3094355" cy="4961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388360" y="646430"/>
            <a:ext cx="10928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my-topic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3010535" y="1835150"/>
            <a:ext cx="184848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010535" y="3170555"/>
            <a:ext cx="184848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User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6060440" y="2016760"/>
            <a:ext cx="5589270" cy="368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zh-CN" altLang="en-US"/>
              <a:t>旧的</a:t>
            </a:r>
            <a:r>
              <a:rPr lang="en-US" altLang="zh-CN"/>
              <a:t>User,</a:t>
            </a:r>
            <a:r>
              <a:rPr lang="zh-CN" altLang="en-US"/>
              <a:t>没有</a:t>
            </a:r>
            <a:r>
              <a:rPr lang="en-US" altLang="zh-CN"/>
              <a:t>headers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6061075" y="2936875"/>
            <a:ext cx="5585460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zh-CN" altLang="en-US"/>
              <a:t>新的</a:t>
            </a:r>
            <a:r>
              <a:rPr lang="en-US" altLang="zh-CN"/>
              <a:t>User</a:t>
            </a:r>
            <a:r>
              <a:rPr lang="zh-CN" altLang="en-US"/>
              <a:t>，加入了</a:t>
            </a:r>
            <a:r>
              <a:rPr lang="en-US" altLang="zh-CN"/>
              <a:t>user_id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headers</a:t>
            </a:r>
            <a:endParaRPr lang="en-US" altLang="zh-CN"/>
          </a:p>
          <a:p>
            <a:pPr algn="l"/>
            <a:r>
              <a:rPr lang="en-US" altLang="zh-CN"/>
              <a:t>schema:course.kafka.example.avro.v1.User</a:t>
            </a:r>
            <a:endParaRPr lang="en-US" altLang="zh-CN"/>
          </a:p>
        </p:txBody>
      </p:sp>
      <p:cxnSp>
        <p:nvCxnSpPr>
          <p:cNvPr id="14" name="直接箭头连接符 13"/>
          <p:cNvCxnSpPr>
            <a:stCxn id="9" idx="3"/>
            <a:endCxn id="12" idx="1"/>
          </p:cNvCxnSpPr>
          <p:nvPr/>
        </p:nvCxnSpPr>
        <p:spPr>
          <a:xfrm>
            <a:off x="4859020" y="2200910"/>
            <a:ext cx="120142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859020" y="3536315"/>
            <a:ext cx="12020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010535" y="4871720"/>
            <a:ext cx="1848485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ProductOrder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6061075" y="4632325"/>
            <a:ext cx="5588635" cy="11988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l"/>
            <a:r>
              <a:rPr lang="en-US"/>
              <a:t>ProductOrder</a:t>
            </a:r>
            <a:endParaRPr lang="en-US"/>
          </a:p>
          <a:p>
            <a:pPr algn="l"/>
            <a:endParaRPr lang="en-US" altLang="zh-CN"/>
          </a:p>
          <a:p>
            <a:pPr algn="l"/>
            <a:r>
              <a:rPr lang="en-US" altLang="zh-CN"/>
              <a:t>headers</a:t>
            </a:r>
            <a:endParaRPr lang="en-US" altLang="zh-CN"/>
          </a:p>
          <a:p>
            <a:pPr algn="l"/>
            <a:r>
              <a:rPr lang="en-US" altLang="zh-CN"/>
              <a:t>schema:course.kafka.example.avro.ProductOrder</a:t>
            </a:r>
            <a:endParaRPr lang="en-US" altLang="zh-CN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4859020" y="5237480"/>
            <a:ext cx="1202055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0" y="193040"/>
            <a:ext cx="8608060" cy="3349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3896995"/>
            <a:ext cx="9385935" cy="28321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61300" y="3896995"/>
            <a:ext cx="200406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rgbClr val="FF0000"/>
                </a:solidFill>
                <a:latin typeface="微软雅黑" charset="0"/>
                <a:ea typeface="微软雅黑" charset="0"/>
              </a:rPr>
              <a:t>kafka  3.0</a:t>
            </a:r>
            <a:endParaRPr lang="en-US" altLang="zh-CN" sz="30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61300" y="193040"/>
            <a:ext cx="200406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000">
                <a:solidFill>
                  <a:srgbClr val="FF0000"/>
                </a:solidFill>
                <a:latin typeface="微软雅黑" charset="0"/>
                <a:ea typeface="微软雅黑" charset="0"/>
              </a:rPr>
              <a:t>kafka  1.0</a:t>
            </a:r>
            <a:endParaRPr lang="en-US" altLang="zh-CN" sz="300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7478395" y="2444115"/>
            <a:ext cx="417004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docker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部署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sz="2400">
              <a:latin typeface="微软雅黑" charset="0"/>
              <a:ea typeface="微软雅黑" charset="0"/>
              <a:cs typeface="微软雅黑" charset="0"/>
            </a:endParaRPr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本地伪分布式安装（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</a:rPr>
              <a:t>linux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</a:rPr>
              <a:t>）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73400" y="4007485"/>
            <a:ext cx="1569720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zookeeper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833120" y="2444115"/>
            <a:ext cx="156464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kafka-0</a:t>
            </a:r>
            <a:endParaRPr lang="en-US" altLang="zh-CN" sz="12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73400" y="2444115"/>
            <a:ext cx="156464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kafka-1</a:t>
            </a:r>
            <a:endParaRPr lang="en-US" altLang="zh-CN" sz="12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13680" y="2444115"/>
            <a:ext cx="156464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kafka-2</a:t>
            </a:r>
            <a:endParaRPr lang="en-US" altLang="zh-CN" sz="12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2397760" y="2858770"/>
            <a:ext cx="67564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4638040" y="2858770"/>
            <a:ext cx="67564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1615440" y="3272790"/>
            <a:ext cx="2242820" cy="7346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3855720" y="3272790"/>
            <a:ext cx="2540" cy="7346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3858260" y="3272790"/>
            <a:ext cx="2237740" cy="7346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33120" y="572135"/>
            <a:ext cx="328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>
                <a:latin typeface="微软雅黑" charset="0"/>
                <a:ea typeface="微软雅黑" charset="0"/>
              </a:rPr>
              <a:t>搭建环境</a:t>
            </a:r>
            <a:r>
              <a:rPr lang="zh-CN" altLang="en-US" sz="2000">
                <a:latin typeface="微软雅黑" charset="0"/>
                <a:ea typeface="微软雅黑" charset="0"/>
              </a:rPr>
              <a:t>（二选一）</a:t>
            </a:r>
            <a:endParaRPr lang="zh-CN" altLang="en-US" sz="2000">
              <a:latin typeface="微软雅黑" charset="0"/>
              <a:ea typeface="微软雅黑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2690" y="4486275"/>
            <a:ext cx="2459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不推荐</a:t>
            </a:r>
            <a:r>
              <a:rPr lang="en-US" altLang="zh-CN">
                <a:solidFill>
                  <a:srgbClr val="FF0000"/>
                </a:solidFill>
              </a:rPr>
              <a:t>windows</a:t>
            </a:r>
            <a:r>
              <a:rPr lang="zh-CN" altLang="en-US">
                <a:solidFill>
                  <a:srgbClr val="FF0000"/>
                </a:solidFill>
              </a:rPr>
              <a:t>下安装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分区与消息顺序</a:t>
            </a:r>
            <a:endParaRPr kumimoji="1" lang="zh-CN" altLang="en-US" sz="2000"/>
          </a:p>
        </p:txBody>
      </p:sp>
      <p:sp>
        <p:nvSpPr>
          <p:cNvPr id="3" name="矩形 2"/>
          <p:cNvSpPr/>
          <p:nvPr/>
        </p:nvSpPr>
        <p:spPr>
          <a:xfrm>
            <a:off x="3004457" y="1868993"/>
            <a:ext cx="1406769" cy="61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Producer-1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691973" y="1868993"/>
            <a:ext cx="1406769" cy="61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Producer-2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68510" y="3707842"/>
            <a:ext cx="2642716" cy="693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/>
              <a:t>Partition-0</a:t>
            </a:r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691973" y="3707842"/>
            <a:ext cx="2642716" cy="693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/>
              <a:t>Partition-1</a:t>
            </a: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53502" y="3722913"/>
            <a:ext cx="502418" cy="311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M1</a:t>
            </a:r>
            <a:endParaRPr kumimoji="1" lang="zh-CN" altLang="en-US" sz="1200"/>
          </a:p>
        </p:txBody>
      </p:sp>
      <p:sp>
        <p:nvSpPr>
          <p:cNvPr id="23" name="矩形 22"/>
          <p:cNvSpPr/>
          <p:nvPr/>
        </p:nvSpPr>
        <p:spPr>
          <a:xfrm>
            <a:off x="2427514" y="3722913"/>
            <a:ext cx="502418" cy="311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M2</a:t>
            </a:r>
            <a:endParaRPr kumimoji="1" lang="zh-CN" altLang="en-US" sz="1200"/>
          </a:p>
        </p:txBody>
      </p:sp>
      <p:sp>
        <p:nvSpPr>
          <p:cNvPr id="24" name="矩形 23"/>
          <p:cNvSpPr/>
          <p:nvPr/>
        </p:nvSpPr>
        <p:spPr>
          <a:xfrm>
            <a:off x="3001526" y="3720644"/>
            <a:ext cx="502418" cy="311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M3</a:t>
            </a:r>
            <a:endParaRPr kumimoji="1" lang="zh-CN" altLang="en-US" sz="1200"/>
          </a:p>
        </p:txBody>
      </p:sp>
      <p:sp>
        <p:nvSpPr>
          <p:cNvPr id="25" name="矩形 24"/>
          <p:cNvSpPr/>
          <p:nvPr/>
        </p:nvSpPr>
        <p:spPr>
          <a:xfrm>
            <a:off x="5844791" y="3735718"/>
            <a:ext cx="502418" cy="311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M4</a:t>
            </a:r>
            <a:endParaRPr kumimoji="1" lang="zh-CN" altLang="en-US" sz="1200"/>
          </a:p>
        </p:txBody>
      </p:sp>
      <p:cxnSp>
        <p:nvCxnSpPr>
          <p:cNvPr id="12" name="直线箭头连接符 11"/>
          <p:cNvCxnSpPr>
            <a:stCxn id="3" idx="2"/>
            <a:endCxn id="9" idx="0"/>
          </p:cNvCxnSpPr>
          <p:nvPr/>
        </p:nvCxnSpPr>
        <p:spPr>
          <a:xfrm flipH="1">
            <a:off x="2104711" y="2481943"/>
            <a:ext cx="1603131" cy="124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3" idx="2"/>
            <a:endCxn id="23" idx="0"/>
          </p:cNvCxnSpPr>
          <p:nvPr/>
        </p:nvCxnSpPr>
        <p:spPr>
          <a:xfrm flipH="1">
            <a:off x="2678723" y="2481943"/>
            <a:ext cx="1029119" cy="124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0" idx="2"/>
            <a:endCxn id="24" idx="0"/>
          </p:cNvCxnSpPr>
          <p:nvPr/>
        </p:nvCxnSpPr>
        <p:spPr>
          <a:xfrm flipH="1">
            <a:off x="3252735" y="2481943"/>
            <a:ext cx="3142623" cy="123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20" idx="2"/>
          </p:cNvCxnSpPr>
          <p:nvPr/>
        </p:nvCxnSpPr>
        <p:spPr>
          <a:xfrm flipH="1">
            <a:off x="6096002" y="2481943"/>
            <a:ext cx="299356" cy="1225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587640" y="5345723"/>
            <a:ext cx="769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同一个生产者发送到同一分区的消息，先发送的</a:t>
            </a:r>
            <a:r>
              <a:rPr kumimoji="1" lang="en-US" altLang="zh-CN"/>
              <a:t>offset</a:t>
            </a:r>
            <a:r>
              <a:rPr kumimoji="1" lang="zh-CN" altLang="en-US"/>
              <a:t>比后发送的</a:t>
            </a:r>
            <a:r>
              <a:rPr kumimoji="1" lang="en-US" altLang="zh-CN"/>
              <a:t>offset</a:t>
            </a:r>
            <a:r>
              <a:rPr kumimoji="1" lang="zh-CN" altLang="en-US"/>
              <a:t>小</a:t>
            </a:r>
            <a:endParaRPr kumimoji="1" lang="en-US" altLang="zh-CN"/>
          </a:p>
          <a:p>
            <a:r>
              <a:rPr kumimoji="1" lang="zh-CN" altLang="en-US"/>
              <a:t>同一个生产者发送到不同分区的消息，消息顺序无法保证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3" grpId="0" animBg="1"/>
      <p:bldP spid="24" grpId="0" animBg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2571750" y="3242310"/>
            <a:ext cx="7054215" cy="2743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313680" y="5144770"/>
            <a:ext cx="1569720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zookeeper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3073400" y="3581400"/>
            <a:ext cx="156464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kafka-0</a:t>
            </a:r>
            <a:endParaRPr lang="en-US" altLang="zh-CN" sz="12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13680" y="3581400"/>
            <a:ext cx="156464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kafka-1</a:t>
            </a:r>
            <a:endParaRPr lang="en-US" altLang="zh-CN" sz="12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553960" y="3581400"/>
            <a:ext cx="1564640" cy="828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kafka-2</a:t>
            </a:r>
            <a:endParaRPr lang="en-US" altLang="zh-CN" sz="1200">
              <a:solidFill>
                <a:schemeClr val="tx1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722245" y="52552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内部网络</a:t>
            </a: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3819525" y="1460500"/>
            <a:ext cx="1569720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Producer</a:t>
            </a:r>
            <a:endParaRPr lang="en-US" altLang="zh-CN"/>
          </a:p>
        </p:txBody>
      </p:sp>
      <p:sp>
        <p:nvSpPr>
          <p:cNvPr id="35" name="矩形 34"/>
          <p:cNvSpPr/>
          <p:nvPr/>
        </p:nvSpPr>
        <p:spPr>
          <a:xfrm>
            <a:off x="6785610" y="1460500"/>
            <a:ext cx="1569720" cy="478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Consumer</a:t>
            </a:r>
            <a:endParaRPr lang="en-US" altLang="zh-CN"/>
          </a:p>
        </p:txBody>
      </p:sp>
      <p:sp>
        <p:nvSpPr>
          <p:cNvPr id="36" name="矩形 35"/>
          <p:cNvSpPr/>
          <p:nvPr/>
        </p:nvSpPr>
        <p:spPr>
          <a:xfrm>
            <a:off x="5594985" y="3241675"/>
            <a:ext cx="968375" cy="3390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公网</a:t>
            </a:r>
            <a:r>
              <a:rPr lang="en-US" altLang="zh-CN"/>
              <a:t>IP</a:t>
            </a:r>
            <a:endParaRPr lang="en-US" altLang="zh-CN"/>
          </a:p>
        </p:txBody>
      </p:sp>
      <p:cxnSp>
        <p:nvCxnSpPr>
          <p:cNvPr id="37" name="肘形连接符 36"/>
          <p:cNvCxnSpPr>
            <a:stCxn id="34" idx="3"/>
            <a:endCxn id="36" idx="0"/>
          </p:cNvCxnSpPr>
          <p:nvPr/>
        </p:nvCxnSpPr>
        <p:spPr>
          <a:xfrm>
            <a:off x="5389245" y="1710055"/>
            <a:ext cx="690245" cy="154178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35" idx="1"/>
            <a:endCxn id="36" idx="0"/>
          </p:cNvCxnSpPr>
          <p:nvPr/>
        </p:nvCxnSpPr>
        <p:spPr>
          <a:xfrm rot="10800000" flipV="1">
            <a:off x="6079490" y="1710055"/>
            <a:ext cx="706120" cy="1541780"/>
          </a:xfrm>
          <a:prstGeom prst="bentConnector2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638040" y="3996055"/>
            <a:ext cx="67564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6878320" y="3996055"/>
            <a:ext cx="675640" cy="0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3855720" y="4410075"/>
            <a:ext cx="2242820" cy="7346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6096000" y="4410075"/>
            <a:ext cx="2540" cy="7346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>
            <a:off x="6098540" y="4410075"/>
            <a:ext cx="2237740" cy="734695"/>
          </a:xfrm>
          <a:prstGeom prst="straightConnector1">
            <a:avLst/>
          </a:prstGeom>
          <a:ln w="1905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600575" y="3697605"/>
            <a:ext cx="7131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charset="0"/>
                <a:ea typeface="微软雅黑" charset="0"/>
              </a:rPr>
              <a:t>internal</a:t>
            </a:r>
            <a:endParaRPr lang="en-US" altLang="zh-CN" sz="1200">
              <a:latin typeface="微软雅黑" charset="0"/>
              <a:ea typeface="微软雅黑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861175" y="3703320"/>
            <a:ext cx="7131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charset="0"/>
                <a:ea typeface="微软雅黑" charset="0"/>
              </a:rPr>
              <a:t>internal</a:t>
            </a:r>
            <a:endParaRPr lang="en-US" altLang="zh-CN" sz="1200">
              <a:latin typeface="微软雅黑" charset="0"/>
              <a:ea typeface="微软雅黑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42305" y="4869180"/>
            <a:ext cx="7131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charset="0"/>
                <a:ea typeface="微软雅黑" charset="0"/>
              </a:rPr>
              <a:t>internal</a:t>
            </a:r>
            <a:endParaRPr lang="en-US" altLang="zh-CN" sz="1200">
              <a:latin typeface="微软雅黑" charset="0"/>
              <a:ea typeface="微软雅黑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078730" y="2347595"/>
            <a:ext cx="1855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>
                <a:latin typeface="微软雅黑" charset="0"/>
                <a:ea typeface="微软雅黑" charset="0"/>
              </a:rPr>
              <a:t>external  </a:t>
            </a:r>
            <a:r>
              <a:rPr lang="en-US" altLang="zh-CN">
                <a:sym typeface="+mn-ea"/>
              </a:rPr>
              <a:t>29092</a:t>
            </a:r>
            <a:endParaRPr lang="en-US" altLang="zh-CN">
              <a:latin typeface="微软雅黑" charset="0"/>
              <a:ea typeface="微软雅黑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686935" y="3966845"/>
            <a:ext cx="563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charset="0"/>
                <a:ea typeface="微软雅黑" charset="0"/>
              </a:rPr>
              <a:t>9092</a:t>
            </a:r>
            <a:endParaRPr lang="en-US" altLang="zh-CN" sz="1200">
              <a:latin typeface="微软雅黑" charset="0"/>
              <a:ea typeface="微软雅黑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934200" y="4003040"/>
            <a:ext cx="5638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charset="0"/>
                <a:ea typeface="微软雅黑" charset="0"/>
              </a:rPr>
              <a:t>9092</a:t>
            </a:r>
            <a:endParaRPr lang="en-US" altLang="zh-CN" sz="1200">
              <a:latin typeface="微软雅黑" charset="0"/>
              <a:ea typeface="微软雅黑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33120" y="57213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>
                <a:latin typeface="微软雅黑" charset="0"/>
                <a:ea typeface="微软雅黑" charset="0"/>
              </a:rPr>
              <a:t>内部、外部网络</a:t>
            </a:r>
            <a:endParaRPr lang="zh-CN" altLang="en-US" sz="320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分区与消费顺序</a:t>
            </a:r>
            <a:endParaRPr kumimoji="1" lang="zh-CN" altLang="en-US" sz="2000"/>
          </a:p>
        </p:txBody>
      </p:sp>
      <p:sp>
        <p:nvSpPr>
          <p:cNvPr id="3" name="矩形 2"/>
          <p:cNvSpPr/>
          <p:nvPr/>
        </p:nvSpPr>
        <p:spPr>
          <a:xfrm>
            <a:off x="3004457" y="1868993"/>
            <a:ext cx="1406769" cy="61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Producer-1</a:t>
            </a:r>
            <a:endParaRPr kumimoji="1"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691973" y="1868993"/>
            <a:ext cx="1406769" cy="61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Producer-2</a:t>
            </a:r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68510" y="3707842"/>
            <a:ext cx="2642716" cy="693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/>
              <a:t>Partition-0</a:t>
            </a:r>
            <a:endParaRPr kumimoji="1"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691973" y="3707842"/>
            <a:ext cx="2642716" cy="6933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zh-CN"/>
              <a:t>Partition-1</a:t>
            </a: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53502" y="3722913"/>
            <a:ext cx="502418" cy="311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M1</a:t>
            </a:r>
            <a:endParaRPr kumimoji="1" lang="zh-CN" altLang="en-US" sz="1200"/>
          </a:p>
        </p:txBody>
      </p:sp>
      <p:sp>
        <p:nvSpPr>
          <p:cNvPr id="23" name="矩形 22"/>
          <p:cNvSpPr/>
          <p:nvPr/>
        </p:nvSpPr>
        <p:spPr>
          <a:xfrm>
            <a:off x="2427514" y="3722913"/>
            <a:ext cx="502418" cy="311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M2</a:t>
            </a:r>
            <a:endParaRPr kumimoji="1" lang="zh-CN" altLang="en-US" sz="1200"/>
          </a:p>
        </p:txBody>
      </p:sp>
      <p:sp>
        <p:nvSpPr>
          <p:cNvPr id="24" name="矩形 23"/>
          <p:cNvSpPr/>
          <p:nvPr/>
        </p:nvSpPr>
        <p:spPr>
          <a:xfrm>
            <a:off x="3001526" y="3720644"/>
            <a:ext cx="502418" cy="311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M3</a:t>
            </a:r>
            <a:endParaRPr kumimoji="1" lang="zh-CN" altLang="en-US" sz="1200"/>
          </a:p>
        </p:txBody>
      </p:sp>
      <p:sp>
        <p:nvSpPr>
          <p:cNvPr id="25" name="矩形 24"/>
          <p:cNvSpPr/>
          <p:nvPr/>
        </p:nvSpPr>
        <p:spPr>
          <a:xfrm>
            <a:off x="5844791" y="3735718"/>
            <a:ext cx="502418" cy="3115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200"/>
              <a:t>M4</a:t>
            </a:r>
            <a:endParaRPr kumimoji="1" lang="zh-CN" altLang="en-US" sz="1200"/>
          </a:p>
        </p:txBody>
      </p:sp>
      <p:cxnSp>
        <p:nvCxnSpPr>
          <p:cNvPr id="12" name="直线箭头连接符 11"/>
          <p:cNvCxnSpPr>
            <a:stCxn id="3" idx="2"/>
            <a:endCxn id="9" idx="0"/>
          </p:cNvCxnSpPr>
          <p:nvPr/>
        </p:nvCxnSpPr>
        <p:spPr>
          <a:xfrm flipH="1">
            <a:off x="2104711" y="2481943"/>
            <a:ext cx="1603131" cy="124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3" idx="2"/>
            <a:endCxn id="23" idx="0"/>
          </p:cNvCxnSpPr>
          <p:nvPr/>
        </p:nvCxnSpPr>
        <p:spPr>
          <a:xfrm flipH="1">
            <a:off x="2678723" y="2481943"/>
            <a:ext cx="1029119" cy="124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20" idx="2"/>
            <a:endCxn id="24" idx="0"/>
          </p:cNvCxnSpPr>
          <p:nvPr/>
        </p:nvCxnSpPr>
        <p:spPr>
          <a:xfrm flipH="1">
            <a:off x="3252735" y="2481943"/>
            <a:ext cx="3142623" cy="1238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stCxn id="20" idx="2"/>
          </p:cNvCxnSpPr>
          <p:nvPr/>
        </p:nvCxnSpPr>
        <p:spPr>
          <a:xfrm flipH="1">
            <a:off x="6096002" y="2481943"/>
            <a:ext cx="299356" cy="1225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537397" y="5898382"/>
            <a:ext cx="62600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消费者按照消息在分区里的存放顺序进行消费的</a:t>
            </a:r>
            <a:endParaRPr kumimoji="1" lang="en-US" altLang="zh-CN"/>
          </a:p>
          <a:p>
            <a:r>
              <a:rPr kumimoji="1" lang="en-US" altLang="zh-CN"/>
              <a:t>Kafka</a:t>
            </a:r>
            <a:r>
              <a:rPr kumimoji="1" lang="zh-CN" altLang="en-US"/>
              <a:t>只保证分区内的消息顺序，不能保证分区间的消息顺序</a:t>
            </a: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562457" y="5124295"/>
            <a:ext cx="1515534" cy="778934"/>
            <a:chOff x="2734733" y="3547533"/>
            <a:chExt cx="1515534" cy="778934"/>
          </a:xfrm>
        </p:grpSpPr>
        <p:sp>
          <p:nvSpPr>
            <p:cNvPr id="19" name="矩形 18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1200"/>
                <a:t>Group-2</a:t>
              </a:r>
              <a:endParaRPr kumimoji="1" lang="zh-CN" altLang="en-US" sz="12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/>
                <a:t>Consumer-2</a:t>
              </a:r>
              <a:endParaRPr kumimoji="1" lang="zh-CN" altLang="en-US" sz="12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484501" y="5094886"/>
            <a:ext cx="1515534" cy="778934"/>
            <a:chOff x="2734733" y="3547533"/>
            <a:chExt cx="1515534" cy="778934"/>
          </a:xfrm>
        </p:grpSpPr>
        <p:sp>
          <p:nvSpPr>
            <p:cNvPr id="27" name="矩形 26"/>
            <p:cNvSpPr/>
            <p:nvPr/>
          </p:nvSpPr>
          <p:spPr>
            <a:xfrm>
              <a:off x="2734733" y="3547533"/>
              <a:ext cx="1515534" cy="7789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kumimoji="1" lang="en-US" altLang="zh-CN" sz="1200"/>
                <a:t>Group-1</a:t>
              </a:r>
              <a:endParaRPr kumimoji="1" lang="zh-CN" altLang="en-US" sz="12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2870201" y="3664215"/>
              <a:ext cx="12954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/>
                <a:t>Consumer-1</a:t>
              </a:r>
              <a:endParaRPr kumimoji="1" lang="zh-CN" altLang="en-US" sz="1200"/>
            </a:p>
          </p:txBody>
        </p:sp>
      </p:grpSp>
      <p:cxnSp>
        <p:nvCxnSpPr>
          <p:cNvPr id="13" name="直线箭头连接符 12"/>
          <p:cNvCxnSpPr>
            <a:endCxn id="28" idx="0"/>
          </p:cNvCxnSpPr>
          <p:nvPr/>
        </p:nvCxnSpPr>
        <p:spPr>
          <a:xfrm flipH="1">
            <a:off x="3267669" y="4054510"/>
            <a:ext cx="2828331" cy="1157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9" idx="2"/>
            <a:endCxn id="28" idx="0"/>
          </p:cNvCxnSpPr>
          <p:nvPr/>
        </p:nvCxnSpPr>
        <p:spPr>
          <a:xfrm>
            <a:off x="2104711" y="4034413"/>
            <a:ext cx="1162958" cy="1177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23" idx="2"/>
            <a:endCxn id="28" idx="0"/>
          </p:cNvCxnSpPr>
          <p:nvPr/>
        </p:nvCxnSpPr>
        <p:spPr>
          <a:xfrm>
            <a:off x="2678723" y="4034413"/>
            <a:ext cx="588946" cy="11771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stCxn id="24" idx="2"/>
            <a:endCxn id="28" idx="0"/>
          </p:cNvCxnSpPr>
          <p:nvPr/>
        </p:nvCxnSpPr>
        <p:spPr>
          <a:xfrm>
            <a:off x="3252735" y="4032144"/>
            <a:ext cx="14934" cy="11794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9" idx="2"/>
            <a:endCxn id="22" idx="0"/>
          </p:cNvCxnSpPr>
          <p:nvPr/>
        </p:nvCxnSpPr>
        <p:spPr>
          <a:xfrm>
            <a:off x="2104711" y="4034413"/>
            <a:ext cx="5240914" cy="1206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>
            <a:endCxn id="22" idx="0"/>
          </p:cNvCxnSpPr>
          <p:nvPr/>
        </p:nvCxnSpPr>
        <p:spPr>
          <a:xfrm>
            <a:off x="2840171" y="4047215"/>
            <a:ext cx="4505454" cy="1193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0" name="直线箭头连接符 39"/>
          <p:cNvCxnSpPr>
            <a:endCxn id="22" idx="0"/>
          </p:cNvCxnSpPr>
          <p:nvPr/>
        </p:nvCxnSpPr>
        <p:spPr>
          <a:xfrm>
            <a:off x="3342048" y="4039436"/>
            <a:ext cx="4003577" cy="120154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endCxn id="22" idx="0"/>
          </p:cNvCxnSpPr>
          <p:nvPr/>
        </p:nvCxnSpPr>
        <p:spPr>
          <a:xfrm>
            <a:off x="6096000" y="4071780"/>
            <a:ext cx="1249625" cy="11691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9042" y="2210637"/>
            <a:ext cx="79752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/>
              <a:t>1.</a:t>
            </a:r>
            <a:r>
              <a:rPr kumimoji="1" lang="zh-CN" altLang="en-US"/>
              <a:t>设置一个分区，这样就可以保证所有消息的顺序，但是失去了拓展性和性能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2.</a:t>
            </a:r>
            <a:r>
              <a:rPr kumimoji="1" lang="zh-CN" altLang="en-US"/>
              <a:t>支持通过设置消息的</a:t>
            </a:r>
            <a:r>
              <a:rPr kumimoji="1" lang="en-US" altLang="zh-CN"/>
              <a:t>key,</a:t>
            </a:r>
            <a:r>
              <a:rPr kumimoji="1" lang="zh-CN" altLang="en-US"/>
              <a:t>相同</a:t>
            </a:r>
            <a:r>
              <a:rPr kumimoji="1" lang="en-US" altLang="zh-CN"/>
              <a:t>key</a:t>
            </a:r>
            <a:r>
              <a:rPr kumimoji="1" lang="zh-CN" altLang="en-US"/>
              <a:t>的消息会发送的同一个分区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消息传递语义</a:t>
            </a:r>
            <a:endParaRPr kumimoji="1"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1879042" y="2210637"/>
            <a:ext cx="59554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最多一次</a:t>
            </a:r>
            <a:r>
              <a:rPr kumimoji="1" lang="en-US" altLang="zh-CN"/>
              <a:t>——</a:t>
            </a:r>
            <a:r>
              <a:rPr kumimoji="1" lang="zh-CN" altLang="en-US"/>
              <a:t>消息可能会丢失，永远不重复发送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最少一次</a:t>
            </a:r>
            <a:r>
              <a:rPr kumimoji="1" lang="en-US" altLang="zh-CN"/>
              <a:t>——</a:t>
            </a:r>
            <a:r>
              <a:rPr kumimoji="1" lang="zh-CN" altLang="en-US"/>
              <a:t>消息不会丢失，但是可能会重复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精确一次</a:t>
            </a:r>
            <a:r>
              <a:rPr kumimoji="1" lang="en-US" altLang="zh-CN"/>
              <a:t>——</a:t>
            </a:r>
            <a:r>
              <a:rPr kumimoji="1" lang="zh-CN" altLang="en-US"/>
              <a:t>保证消息被传递到服务端且在服务端不重复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82133" y="5257800"/>
            <a:ext cx="3550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需要生产者和消费者共同来保证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生产者</a:t>
            </a:r>
            <a:endParaRPr kumimoji="1" lang="zh-CN" altLang="en-US" sz="2000"/>
          </a:p>
        </p:txBody>
      </p:sp>
      <p:sp>
        <p:nvSpPr>
          <p:cNvPr id="3" name="矩形 2"/>
          <p:cNvSpPr/>
          <p:nvPr/>
        </p:nvSpPr>
        <p:spPr>
          <a:xfrm>
            <a:off x="1710267" y="2921000"/>
            <a:ext cx="1363133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Producer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39935" y="2921000"/>
            <a:ext cx="1363133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Broker</a:t>
            </a:r>
            <a:endParaRPr kumimoji="1" lang="zh-CN" altLang="en-US"/>
          </a:p>
        </p:txBody>
      </p:sp>
      <p:cxnSp>
        <p:nvCxnSpPr>
          <p:cNvPr id="8" name="直线箭头连接符 7"/>
          <p:cNvCxnSpPr/>
          <p:nvPr/>
        </p:nvCxnSpPr>
        <p:spPr>
          <a:xfrm>
            <a:off x="3073400" y="3124200"/>
            <a:ext cx="3166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/>
          <p:cNvCxnSpPr/>
          <p:nvPr/>
        </p:nvCxnSpPr>
        <p:spPr>
          <a:xfrm flipH="1">
            <a:off x="3073400" y="3412067"/>
            <a:ext cx="3166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乘 11"/>
          <p:cNvSpPr/>
          <p:nvPr/>
        </p:nvSpPr>
        <p:spPr>
          <a:xfrm>
            <a:off x="4191000" y="2954868"/>
            <a:ext cx="465667" cy="31326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乘 12"/>
          <p:cNvSpPr/>
          <p:nvPr/>
        </p:nvSpPr>
        <p:spPr>
          <a:xfrm>
            <a:off x="4195233" y="3255434"/>
            <a:ext cx="465667" cy="313266"/>
          </a:xfrm>
          <a:prstGeom prst="mathMultiply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022475"/>
          </a:xfrm>
        </p:spPr>
        <p:txBody>
          <a:bodyPr>
            <a:normAutofit/>
          </a:bodyPr>
          <a:lstStyle/>
          <a:p>
            <a:r>
              <a:rPr kumimoji="1" lang="zh-CN" altLang="en-US" sz="2000"/>
              <a:t>生产者（至少一次）</a:t>
            </a:r>
            <a:endParaRPr kumimoji="1" lang="zh-CN" altLang="en-US" sz="2000"/>
          </a:p>
        </p:txBody>
      </p:sp>
      <p:sp>
        <p:nvSpPr>
          <p:cNvPr id="3" name="矩形 2"/>
          <p:cNvSpPr/>
          <p:nvPr/>
        </p:nvSpPr>
        <p:spPr>
          <a:xfrm>
            <a:off x="2393440" y="2294468"/>
            <a:ext cx="1363133" cy="2372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zh-CN"/>
              <a:t>Broker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586776" y="3167264"/>
            <a:ext cx="1363133" cy="626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Consumer</a:t>
            </a:r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627586" y="2921000"/>
            <a:ext cx="840828" cy="358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Topic</a:t>
            </a:r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627586" y="3812628"/>
            <a:ext cx="840828" cy="358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/>
              <a:t>offset</a:t>
            </a:r>
            <a:endParaRPr kumimoji="1" lang="zh-CN" altLang="en-US"/>
          </a:p>
        </p:txBody>
      </p:sp>
      <p:cxnSp>
        <p:nvCxnSpPr>
          <p:cNvPr id="6" name="直线箭头连接符 5"/>
          <p:cNvCxnSpPr>
            <a:stCxn id="4" idx="3"/>
          </p:cNvCxnSpPr>
          <p:nvPr/>
        </p:nvCxnSpPr>
        <p:spPr>
          <a:xfrm>
            <a:off x="3468414" y="3100114"/>
            <a:ext cx="3118362" cy="2367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 flipH="1">
            <a:off x="3467480" y="3638186"/>
            <a:ext cx="3119296" cy="3761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566382" y="282822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先读取消息</a:t>
            </a:r>
            <a:endParaRPr kumimoji="1"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566382" y="386473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后提交消费位置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2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6088</Words>
  <Application>WPS 演示</Application>
  <PresentationFormat>宽屏</PresentationFormat>
  <Paragraphs>544</Paragraphs>
  <Slides>40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Arial</vt:lpstr>
      <vt:lpstr>方正书宋_GBK</vt:lpstr>
      <vt:lpstr>Wingdings</vt:lpstr>
      <vt:lpstr>等线 Light</vt:lpstr>
      <vt:lpstr>汉仪中等线KW</vt:lpstr>
      <vt:lpstr>微软雅黑</vt:lpstr>
      <vt:lpstr>汉仪旗黑</vt:lpstr>
      <vt:lpstr>宋体</vt:lpstr>
      <vt:lpstr>Arial Unicode MS</vt:lpstr>
      <vt:lpstr>汉仪书宋二KW</vt:lpstr>
      <vt:lpstr>等线</vt:lpstr>
      <vt:lpstr>微软雅黑</vt:lpstr>
      <vt:lpstr>Office 主题​​</vt:lpstr>
      <vt:lpstr>分区是最小的并行单位 一个消费者可以消费多个分区 一个分区可以被多个消费者组里的消费者消费 但是，一个分区不能同时被同一个消费者组里的多个消费者消费</vt:lpstr>
      <vt:lpstr>发布-订阅模式  每个消费者都属于不同的消费者组</vt:lpstr>
      <vt:lpstr>点对点（一对一）  所有消费者都属于同一个消费者组</vt:lpstr>
      <vt:lpstr>分区与消息顺序</vt:lpstr>
      <vt:lpstr>分区与消费顺序</vt:lpstr>
      <vt:lpstr>PowerPoint 演示文稿</vt:lpstr>
      <vt:lpstr>消息传递语义</vt:lpstr>
      <vt:lpstr>生产者</vt:lpstr>
      <vt:lpstr>生产者（至少一次）</vt:lpstr>
      <vt:lpstr>生产者（至多一次）</vt:lpstr>
      <vt:lpstr>精确一次</vt:lpstr>
      <vt:lpstr>PowerPoint 演示文稿</vt:lpstr>
      <vt:lpstr>同步发送</vt:lpstr>
      <vt:lpstr>批量发送</vt:lpstr>
      <vt:lpstr>消息确认</vt:lpstr>
      <vt:lpstr>至多一次    至少一次</vt:lpstr>
      <vt:lpstr>精确一次与幂等</vt:lpstr>
      <vt:lpstr>事务</vt:lpstr>
      <vt:lpstr>消费者与消费位置</vt:lpstr>
      <vt:lpstr>自动提交—至多一次</vt:lpstr>
      <vt:lpstr>手动提交—至少一次</vt:lpstr>
      <vt:lpstr>手动提交—逐条提交</vt:lpstr>
      <vt:lpstr>精确一次</vt:lpstr>
      <vt:lpstr>事务</vt:lpstr>
      <vt:lpstr>手动指定消费分区和消费位置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假设有多个消费者组，那么一条消息或者一个分区，只能被每个消费组中的一个消费者消费  在Kafka中，分区是最小的并行单位，一个分区不能同时被同一个消费者组中的多个消费者消费， 但是可以被不同消费者组的一个消费者消费</dc:title>
  <dc:creator>Microsoft Office User</dc:creator>
  <cp:lastModifiedBy>qiu</cp:lastModifiedBy>
  <cp:revision>38</cp:revision>
  <dcterms:created xsi:type="dcterms:W3CDTF">2022-07-21T12:48:38Z</dcterms:created>
  <dcterms:modified xsi:type="dcterms:W3CDTF">2022-07-21T12:48:38Z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2052-3.7.0.5929</vt:lpwstr>
  </property>
</Properties>
</file>